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73" r:id="rId5"/>
    <p:sldId id="258" r:id="rId6"/>
    <p:sldId id="270" r:id="rId7"/>
    <p:sldId id="264" r:id="rId8"/>
    <p:sldId id="274" r:id="rId9"/>
    <p:sldId id="265" r:id="rId10"/>
    <p:sldId id="275" r:id="rId11"/>
    <p:sldId id="259" r:id="rId12"/>
    <p:sldId id="269" r:id="rId13"/>
    <p:sldId id="271" r:id="rId14"/>
    <p:sldId id="276" r:id="rId15"/>
    <p:sldId id="277" r:id="rId16"/>
    <p:sldId id="278" r:id="rId17"/>
    <p:sldId id="263" r:id="rId18"/>
    <p:sldId id="267" r:id="rId19"/>
    <p:sldId id="268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F4A6AF57-6A51-47C5-B484-46AB456624A5}">
          <p14:sldIdLst>
            <p14:sldId id="256"/>
            <p14:sldId id="257"/>
            <p14:sldId id="258"/>
            <p14:sldId id="270"/>
            <p14:sldId id="264"/>
            <p14:sldId id="265"/>
            <p14:sldId id="259"/>
            <p14:sldId id="269"/>
            <p14:sldId id="271"/>
            <p14:sldId id="263"/>
            <p14:sldId id="267"/>
            <p14:sldId id="268"/>
            <p14:sldId id="266"/>
          </p14:sldIdLst>
        </p14:section>
        <p14:section name="Untitled Section" id="{112213E1-E67B-4773-8974-560EE9E8BD04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8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3CCE-440F-4EF0-8154-7320560B2FA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1EE4-A23B-4D38-856D-3E178C9D6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28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3CCE-440F-4EF0-8154-7320560B2FA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1EE4-A23B-4D38-856D-3E178C9D6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99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3CCE-440F-4EF0-8154-7320560B2FA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1EE4-A23B-4D38-856D-3E178C9D6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34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3CCE-440F-4EF0-8154-7320560B2FA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1EE4-A23B-4D38-856D-3E178C9D6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18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3CCE-440F-4EF0-8154-7320560B2FA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1EE4-A23B-4D38-856D-3E178C9D6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38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3CCE-440F-4EF0-8154-7320560B2FA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1EE4-A23B-4D38-856D-3E178C9D6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76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3CCE-440F-4EF0-8154-7320560B2FA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1EE4-A23B-4D38-856D-3E178C9D6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627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3CCE-440F-4EF0-8154-7320560B2FA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1EE4-A23B-4D38-856D-3E178C9D6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44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3CCE-440F-4EF0-8154-7320560B2FA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1EE4-A23B-4D38-856D-3E178C9D6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28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3CCE-440F-4EF0-8154-7320560B2FA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1EE4-A23B-4D38-856D-3E178C9D6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034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3CCE-440F-4EF0-8154-7320560B2FA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1EE4-A23B-4D38-856D-3E178C9D6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83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83CCE-440F-4EF0-8154-7320560B2FA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61EE4-A23B-4D38-856D-3E178C9D6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92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izabethc\Desktop\IMG_2785-5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3858" y="0"/>
            <a:ext cx="1316585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30413" y="442452"/>
            <a:ext cx="5771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Welcome to Arizona: </a:t>
            </a:r>
          </a:p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One of the Grandest Places on Earth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zabethc\Desktop\Fotolia_68468636_S-1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" y="810739"/>
            <a:ext cx="6192529" cy="49347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74080" y="1478280"/>
            <a:ext cx="49253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Post secondary educational experience is a time of transition, mixed with hope for a better future.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Many  psychosocial developmental tasks to be managed:  relationship skills, role of chemical recreation in ones life, time management, dance between pleasure/pain, maintaining self esteem and accepting non-perfection.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Easy to become confused, disillusioned and rattled with emotional pain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  Suicide can feel like the answer to stopping emotional pain.  Poorly managed relationship to recreational chemistry increases the odds a person will act upon suicidal thoughts.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93124"/>
            <a:ext cx="9144000" cy="1202725"/>
          </a:xfrm>
        </p:spPr>
        <p:txBody>
          <a:bodyPr>
            <a:normAutofit/>
          </a:bodyPr>
          <a:lstStyle/>
          <a:p>
            <a:r>
              <a:rPr lang="en-US" dirty="0" smtClean="0"/>
              <a:t>What We Are Doing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01795"/>
            <a:ext cx="9144000" cy="41271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rate of suicide completions among our enrolled WYGC client population is lower than the rate of the general Yavapai County population. Engagement in professional services appears to be a protective factor.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Provide Mental Health First Aid training for Yavapai College resident assistants in August, and Prescott College resident assistants previously. At no charge, through our WYGC Foundation.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Increase access to services through our Crisis Stabilization Unit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063" y="5349875"/>
            <a:ext cx="1334532" cy="12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50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162" y="595142"/>
            <a:ext cx="10297296" cy="970048"/>
          </a:xfrm>
        </p:spPr>
        <p:txBody>
          <a:bodyPr>
            <a:normAutofit/>
          </a:bodyPr>
          <a:lstStyle/>
          <a:p>
            <a:r>
              <a:rPr lang="en-US" sz="4500" dirty="0" smtClean="0"/>
              <a:t>Increasing Access To Care Through CSU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162" y="1680518"/>
            <a:ext cx="9761838" cy="4802659"/>
          </a:xfrm>
        </p:spPr>
        <p:txBody>
          <a:bodyPr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In its first year since opening June 21, 2017, the Crisis Stabilization Unit (CSU) served 2,950 people.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Law Enforcement personnel brought 387 of those people, avoiding jail and emergency rooms.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Local acute hospital data show numbers of people seeking psychiatric and substance use related care down and psychiatric boarding times decreased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Yavapai County Jail is tracking and reporting positive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Primary reason for coming to CSU relates to Opiates or Alcohol. </a:t>
            </a:r>
            <a:r>
              <a:rPr lang="en-US" sz="1700" dirty="0"/>
              <a:t>P</a:t>
            </a:r>
            <a:r>
              <a:rPr lang="en-US" sz="1700" dirty="0" smtClean="0"/>
              <a:t>eople are expressing suicidality, whether they have taken substances or not.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Many people are assessed, safety planned and sent home, or to ER, or to other levels of care… not all people admitted to a chair or bed</a:t>
            </a:r>
            <a:r>
              <a:rPr lang="en-US" sz="1700" dirty="0"/>
              <a:t>. all walks of life and all socio-economic backgrounds.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Utilization by people from Latest addition is Paramedics. Allows better initial medical screening.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Suicidality or </a:t>
            </a:r>
            <a:r>
              <a:rPr lang="en-US" sz="1700" dirty="0" err="1" smtClean="0"/>
              <a:t>homicidality</a:t>
            </a:r>
            <a:r>
              <a:rPr lang="en-US" sz="1700" dirty="0" smtClean="0"/>
              <a:t> are not requirements for coming to CSU and/or being admitted to CSU.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Peers on site to support and provide hope, an important part of the program</a:t>
            </a:r>
          </a:p>
          <a:p>
            <a:endParaRPr lang="en-US" sz="1700" dirty="0" smtClean="0"/>
          </a:p>
          <a:p>
            <a:endParaRPr lang="en-US" sz="1700" dirty="0" smtClean="0"/>
          </a:p>
          <a:p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063" y="5349875"/>
            <a:ext cx="1334532" cy="12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04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990" y="2911547"/>
            <a:ext cx="2504302" cy="3727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8666" y="54991"/>
            <a:ext cx="4937760" cy="3291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7585" y="3420972"/>
            <a:ext cx="4937760" cy="32918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78012" y="593124"/>
            <a:ext cx="1326292" cy="18782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647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I Keynote 718.key\Data\st-5EBD7A52-6D60-491D-ABE7-A8BD79EC9BC3-1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240" y="182881"/>
            <a:ext cx="8732520" cy="64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I Keynote 718.key\Data\st-AFCCD477-AB5C-4A85-A976-3FA8B363E9F4-4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2411" y="731520"/>
            <a:ext cx="7114489" cy="534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I Keynote 718.key\Data\IMG_1897-small-3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" y="259080"/>
            <a:ext cx="7620000" cy="62636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19160" y="1600200"/>
            <a:ext cx="288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Stigma Reduction:</a:t>
            </a:r>
          </a:p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 Priority for 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Sucicide</a:t>
            </a:r>
            <a:r>
              <a:rPr lang="en-US" sz="2400" dirty="0" smtClean="0">
                <a:solidFill>
                  <a:srgbClr val="002060"/>
                </a:solidFill>
              </a:rPr>
              <a:t> Prevention</a:t>
            </a:r>
          </a:p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Brain Awareness Opens the Door to Talk About Difficult Emotional </a:t>
            </a:r>
            <a:r>
              <a:rPr lang="en-US" sz="2400" dirty="0" err="1" smtClean="0">
                <a:solidFill>
                  <a:srgbClr val="002060"/>
                </a:solidFill>
              </a:rPr>
              <a:t>Expriences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7223"/>
            <a:ext cx="9144000" cy="8979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 to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27655"/>
            <a:ext cx="9144000" cy="3929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Consider this: It is not developmentally appropriate for college students to ask for help.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They are trying to establish their identity, separating from authority figures.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Reaching out to these same figures in times of severe stress, depression or suicidality is counter-intuitive.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Would peers (RA’s) be the point of contact and intervention for focus?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063" y="5349875"/>
            <a:ext cx="1334532" cy="12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2543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6033"/>
            <a:ext cx="9144000" cy="8320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 to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66335"/>
            <a:ext cx="9144000" cy="439076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large-scale multisite study of gatekeeper training programs to increase utilization of mental health services among college students showed mixed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Trainees (Resident Advisors) experienced improved outcomes in self-perceived knowledge, ability to identify students in distress, and confidence to help.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However, utilization of mental health services in student communities did not increase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do you enhance the links and increase this utilization?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063" y="5349875"/>
            <a:ext cx="1334532" cy="1288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170" y="5758250"/>
            <a:ext cx="362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Journal of Adolescent Health, 2014, Gatekeeper Training and Access to Mental Health Care at Universities and Colleges; randomized control trial on 32 colleges and university between 2009 and 2011.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012823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0048"/>
          </a:xfrm>
        </p:spPr>
        <p:txBody>
          <a:bodyPr>
            <a:noAutofit/>
          </a:bodyPr>
          <a:lstStyle/>
          <a:p>
            <a:r>
              <a:rPr lang="en-US" sz="4400" dirty="0" smtClean="0"/>
              <a:t>How Yavapai County mirrors a college campus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99503"/>
            <a:ext cx="9144000" cy="3657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sober living homes and substance abuse treatment centers are located in the Prescott, Arizona area. They struggle with a life of sobriety, when around them all signs are to drink or drug. </a:t>
            </a:r>
          </a:p>
          <a:p>
            <a:endParaRPr lang="en-US" dirty="0"/>
          </a:p>
          <a:p>
            <a:r>
              <a:rPr lang="en-US" dirty="0" smtClean="0"/>
              <a:t>Very few people complete suicide sober; so the use of substances within Yavapai County and on a college campus increase the risk. </a:t>
            </a:r>
          </a:p>
          <a:p>
            <a:endParaRPr lang="en-US" dirty="0"/>
          </a:p>
          <a:p>
            <a:r>
              <a:rPr lang="en-US" dirty="0" smtClean="0"/>
              <a:t>Our local Veterans Administration Health Care Hospital and Outpatients services draws those at higher risk for suicide to the community for health care services, and potential for relocation.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063" y="5349875"/>
            <a:ext cx="1334532" cy="12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547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0665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Presentation to 2018 Post-Secondary International Network (PIN) Conference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Suicide Prevention: Let’s Talk About It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Elizabeth Caspian, MD</a:t>
            </a:r>
            <a:br>
              <a:rPr lang="en-US" dirty="0" smtClean="0"/>
            </a:br>
            <a:r>
              <a:rPr lang="en-US" dirty="0" smtClean="0"/>
              <a:t>Medical Director, West Yavapai Guidance Clinic, Prescott, Arizona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2523" y="4629610"/>
            <a:ext cx="2001976" cy="19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231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99561"/>
          </a:xfrm>
        </p:spPr>
        <p:txBody>
          <a:bodyPr>
            <a:normAutofit/>
          </a:bodyPr>
          <a:lstStyle/>
          <a:p>
            <a:r>
              <a:rPr lang="en-US" dirty="0" smtClean="0"/>
              <a:t>What We Are Doing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4530" y="2957384"/>
            <a:ext cx="9333470" cy="230041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We don’t have ‘THE’ answer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We work collectively within the community to find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Yavapai County Suicide Prevention Coalition and Yavapai Mental Health Coalition, both of which involve WYGC, lead the 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The numbers can be daunting; but we don’t give up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063" y="5349875"/>
            <a:ext cx="1334532" cy="12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53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773" y="1664043"/>
            <a:ext cx="9498227" cy="434957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large majority of WYGC clients receive Medicaid benefits (government health care/low income)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Private insurance contracts are in place for some programs; and sliding fee scale can be accepted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WYGC has programs to serve children and adults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Windhaven Psychiatric is a 16-bed psychiatric unit in Prescott Valley, AZ, serving persons age 18+. Average length of stay approximately 6 days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Other services include:   Outpatient counseling and case management;  Peer support services for persons with serious mental illness;  Psychiatry services; Primary/integrated care; Vocational services for individuals with disabilities;  Senior peer prevention program; Substance Use Disorder outpatient and 23-bed residential programs; Supervised and unsupervised housing; 24-hour crisis intervention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non-profit WYGC will serve some 7,000 people this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WYGC primarily serves residents of the western portion of Yavapai County – the County is geographically the size of the State of New Jersey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063" y="5349875"/>
            <a:ext cx="1334532" cy="128879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06162" y="595142"/>
            <a:ext cx="10297296" cy="970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Who is WYGC </a:t>
            </a:r>
            <a:r>
              <a:rPr lang="en-US" sz="4000" smtClean="0"/>
              <a:t>(West Yavapai Guidance Clinic)?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98188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izabethc\Desktop\IMG_8772-small-4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92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86600" y="974559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Grand Arizona Sunset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859" y="219720"/>
            <a:ext cx="9144000" cy="974885"/>
          </a:xfrm>
        </p:spPr>
        <p:txBody>
          <a:bodyPr>
            <a:normAutofit/>
          </a:bodyPr>
          <a:lstStyle/>
          <a:p>
            <a:r>
              <a:rPr lang="en-US" dirty="0" smtClean="0"/>
              <a:t>AZ Suicide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063" y="5349875"/>
            <a:ext cx="1334532" cy="1288796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6103" y="1564080"/>
            <a:ext cx="1133194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Suicide, the act of taking one's own life, is a leading cause of death in Arizona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solidFill>
                <a:srgbClr val="3F3F3F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Approximately 1,200 people die from suicide in Arizona each year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There is an estimated 25 attempts for every death by suicide; 100-200 for youth; 4:1 for older adults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Mortality from suicide, which increases steadily through the teens, is the second leading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cause of death at that age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The number of suicides in Arizona are triple the number of homicides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Arizona ranks in 17th in the US for highest rate of suicide; 6th for older adults and 19th for youth ages 15-24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170" y="5758250"/>
            <a:ext cx="362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Data: Arizona Suicide Prevention Coalition, 2018; compiled from Amer. Assoc. of </a:t>
            </a:r>
            <a:r>
              <a:rPr lang="en-US" sz="1200" dirty="0" err="1" smtClean="0"/>
              <a:t>Suicidology</a:t>
            </a:r>
            <a:r>
              <a:rPr lang="en-US" sz="1200" dirty="0" smtClean="0"/>
              <a:t>, CDC, AZ Child Fatality Review Reports, and AZ Injury Data Report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6984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4525"/>
            <a:ext cx="9144000" cy="945334"/>
          </a:xfrm>
        </p:spPr>
        <p:txBody>
          <a:bodyPr>
            <a:normAutofit/>
          </a:bodyPr>
          <a:lstStyle/>
          <a:p>
            <a:r>
              <a:rPr lang="en-US" dirty="0" smtClean="0"/>
              <a:t>Yavapai County Suicide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12324"/>
            <a:ext cx="9144000" cy="34454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2016, 1,271 Arizonans died by </a:t>
            </a:r>
            <a:r>
              <a:rPr lang="en-US" dirty="0" smtClean="0"/>
              <a:t>suicide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That same year in Yavapai County, 69 people died by suicide. That figure has been trending up since 2010.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Yavapai </a:t>
            </a:r>
            <a:r>
              <a:rPr lang="en-US" dirty="0"/>
              <a:t>County’s per capita suicide rate is the </a:t>
            </a:r>
            <a:r>
              <a:rPr lang="en-US" dirty="0" smtClean="0"/>
              <a:t>highest </a:t>
            </a:r>
            <a:r>
              <a:rPr lang="en-US" dirty="0"/>
              <a:t>in </a:t>
            </a:r>
            <a:r>
              <a:rPr lang="en-US" dirty="0" smtClean="0"/>
              <a:t>Arizona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 </a:t>
            </a:r>
            <a:r>
              <a:rPr lang="en-US" dirty="0"/>
              <a:t>least 101 Yavapai County citizens ending their life by suicide in </a:t>
            </a:r>
            <a:r>
              <a:rPr lang="en-US" dirty="0" smtClean="0"/>
              <a:t>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Hard to believe? Prescott is ranked consistently in top places to retire, live and </a:t>
            </a:r>
            <a:r>
              <a:rPr lang="en-US" smtClean="0"/>
              <a:t>play nationally.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063" y="5349875"/>
            <a:ext cx="1334532" cy="12887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031" y="5809607"/>
            <a:ext cx="3875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Yavapai County Board of Supervisors proclamation Sept 2018 for Suicide Prevention Awareness Month. And Prescott Daily Courier.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39193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190" y="914399"/>
            <a:ext cx="9144000" cy="2066174"/>
          </a:xfrm>
        </p:spPr>
        <p:txBody>
          <a:bodyPr>
            <a:normAutofit/>
          </a:bodyPr>
          <a:lstStyle/>
          <a:p>
            <a:r>
              <a:rPr lang="en-US" dirty="0" smtClean="0"/>
              <a:t>Worldwide concern regarding increase in suicides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063" y="5349875"/>
            <a:ext cx="1334532" cy="12887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9728" y="3034243"/>
            <a:ext cx="9649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Globally, over 800 000 people die of suicide every year and it is the second leading cause of death</a:t>
            </a:r>
          </a:p>
          <a:p>
            <a:r>
              <a:rPr lang="en-US" dirty="0" smtClean="0"/>
              <a:t>in 15-29-year-olds (WHO, 2014). However, since suicide is a sensitive issue, it is very likely that it is</a:t>
            </a:r>
          </a:p>
          <a:p>
            <a:r>
              <a:rPr lang="en-US" dirty="0" smtClean="0"/>
              <a:t>under-reported because of stigma, criminalization in some countries and weak surveillance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79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zabethc\Desktop\100_2149-5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5008563"/>
            <a:ext cx="12169775" cy="16357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378940"/>
            <a:ext cx="9144000" cy="1787611"/>
          </a:xfrm>
        </p:spPr>
        <p:txBody>
          <a:bodyPr>
            <a:normAutofit/>
          </a:bodyPr>
          <a:lstStyle/>
          <a:p>
            <a:r>
              <a:rPr lang="en-US" sz="4500" dirty="0" smtClean="0"/>
              <a:t>Mental Health &amp; US College Students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327" y="1935892"/>
            <a:ext cx="11237494" cy="33219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Research shows 1 in 5 university students is affected with anxiety or depression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Spring 2017, nearly 40% of college students said they had felt so depressed in the prior year that it was difficult for them to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Young adults between the ages of 18-25 are at highest risk for opioid use 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063" y="5349875"/>
            <a:ext cx="1334532" cy="1288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170" y="5758250"/>
            <a:ext cx="3626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Mental Health First Aid, with reference to American College Health Association and NBC News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77877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1098</Words>
  <Application>Microsoft Office PowerPoint</Application>
  <PresentationFormat>Custom</PresentationFormat>
  <Paragraphs>91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Presentation to 2018 Post-Secondary International Network (PIN) Conference  Suicide Prevention: Let’s Talk About It</vt:lpstr>
      <vt:lpstr>Slide 3</vt:lpstr>
      <vt:lpstr>Slide 4</vt:lpstr>
      <vt:lpstr>AZ Suicide Data</vt:lpstr>
      <vt:lpstr>Yavapai County Suicide Data</vt:lpstr>
      <vt:lpstr>Worldwide concern regarding increase in suicides</vt:lpstr>
      <vt:lpstr>Slide 8</vt:lpstr>
      <vt:lpstr>Mental Health &amp; US College Students</vt:lpstr>
      <vt:lpstr>Slide 10</vt:lpstr>
      <vt:lpstr>What We Are Doing</vt:lpstr>
      <vt:lpstr>Increasing Access To Care Through CSU</vt:lpstr>
      <vt:lpstr>Slide 13</vt:lpstr>
      <vt:lpstr>Slide 14</vt:lpstr>
      <vt:lpstr>Slide 15</vt:lpstr>
      <vt:lpstr>Slide 16</vt:lpstr>
      <vt:lpstr>Access to care</vt:lpstr>
      <vt:lpstr>Access to care</vt:lpstr>
      <vt:lpstr>How Yavapai County mirrors a college campus</vt:lpstr>
      <vt:lpstr>What We Are Doing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Norman</dc:creator>
  <cp:lastModifiedBy>elizabethc</cp:lastModifiedBy>
  <cp:revision>35</cp:revision>
  <dcterms:created xsi:type="dcterms:W3CDTF">2018-09-09T19:26:05Z</dcterms:created>
  <dcterms:modified xsi:type="dcterms:W3CDTF">2018-09-25T19:10:45Z</dcterms:modified>
</cp:coreProperties>
</file>