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23"/>
  </p:notesMasterIdLst>
  <p:handoutMasterIdLst>
    <p:handoutMasterId r:id="rId24"/>
  </p:handoutMasterIdLst>
  <p:sldIdLst>
    <p:sldId id="341" r:id="rId5"/>
    <p:sldId id="444" r:id="rId6"/>
    <p:sldId id="489" r:id="rId7"/>
    <p:sldId id="485" r:id="rId8"/>
    <p:sldId id="448" r:id="rId9"/>
    <p:sldId id="490" r:id="rId10"/>
    <p:sldId id="491" r:id="rId11"/>
    <p:sldId id="492" r:id="rId12"/>
    <p:sldId id="493" r:id="rId13"/>
    <p:sldId id="494" r:id="rId14"/>
    <p:sldId id="447" r:id="rId15"/>
    <p:sldId id="449" r:id="rId16"/>
    <p:sldId id="451" r:id="rId17"/>
    <p:sldId id="486" r:id="rId18"/>
    <p:sldId id="488" r:id="rId19"/>
    <p:sldId id="487" r:id="rId20"/>
    <p:sldId id="452" r:id="rId21"/>
    <p:sldId id="453" r:id="rId22"/>
  </p:sldIdLst>
  <p:sldSz cx="9144000" cy="5143500" type="screen16x9"/>
  <p:notesSz cx="6858000" cy="9144000"/>
  <p:defaultTextStyle>
    <a:defPPr>
      <a:defRPr lang="en-US"/>
    </a:defPPr>
    <a:lvl1pPr marL="0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457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7E"/>
    <a:srgbClr val="003C80"/>
    <a:srgbClr val="64C8FA"/>
    <a:srgbClr val="1DAEEA"/>
    <a:srgbClr val="22A2A2"/>
    <a:srgbClr val="004898"/>
    <a:srgbClr val="B1A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5" autoAdjust="0"/>
    <p:restoredTop sz="94424" autoAdjust="0"/>
  </p:normalViewPr>
  <p:slideViewPr>
    <p:cSldViewPr snapToGrid="0" snapToObjects="1">
      <p:cViewPr varScale="1">
        <p:scale>
          <a:sx n="117" d="100"/>
          <a:sy n="117" d="100"/>
        </p:scale>
        <p:origin x="42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45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8BCE-A0C8-2543-AF77-58FE6C46218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91FD-88A4-0D47-A311-411C3E74E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C7A8B-6993-844C-81D4-BF11899C5E4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9F49-62E5-2844-A7F6-8DF4992D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9F49-62E5-2844-A7F6-8DF4992D0F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ADCA-211E-404D-9D95-82DD1B533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9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1600" b="1" u="none" dirty="0" smtClean="0"/>
          </a:p>
          <a:p>
            <a:pPr marL="0" indent="0">
              <a:buNone/>
            </a:pPr>
            <a:r>
              <a:rPr lang="en-NZ" sz="1600" b="1" u="none" dirty="0" smtClean="0"/>
              <a:t>EduBits – a little Bit</a:t>
            </a:r>
          </a:p>
          <a:p>
            <a:pPr marL="0" indent="0">
              <a:buNone/>
            </a:pPr>
            <a:endParaRPr lang="en-NZ" sz="1200" u="sng" dirty="0" smtClean="0"/>
          </a:p>
          <a:p>
            <a:pPr marL="0" indent="0">
              <a:buNone/>
            </a:pPr>
            <a:endParaRPr lang="en-NZ" sz="1200" u="sng" dirty="0" smtClean="0"/>
          </a:p>
          <a:p>
            <a:pPr marL="0" indent="0">
              <a:buNone/>
            </a:pPr>
            <a:r>
              <a:rPr lang="en-NZ" sz="1200" u="sng" dirty="0" err="1" smtClean="0"/>
              <a:t>Te</a:t>
            </a:r>
            <a:r>
              <a:rPr lang="en-NZ" sz="1200" u="sng" dirty="0" smtClean="0"/>
              <a:t> </a:t>
            </a:r>
            <a:r>
              <a:rPr lang="en-NZ" sz="1200" u="sng" dirty="0" err="1" smtClean="0"/>
              <a:t>Ao</a:t>
            </a:r>
            <a:r>
              <a:rPr lang="en-NZ" sz="1200" u="sng" dirty="0" smtClean="0"/>
              <a:t> Maori</a:t>
            </a:r>
            <a:r>
              <a:rPr lang="en-NZ" sz="1200" u="sng" baseline="0" dirty="0" smtClean="0"/>
              <a:t> Edubits</a:t>
            </a:r>
          </a:p>
          <a:p>
            <a:pPr marL="0" indent="0">
              <a:buNone/>
            </a:pPr>
            <a:r>
              <a:rPr lang="en-NZ" sz="1200" b="1" dirty="0" smtClean="0"/>
              <a:t>Basic </a:t>
            </a:r>
            <a:r>
              <a:rPr lang="en-NZ" sz="1200" b="1" dirty="0" err="1" smtClean="0"/>
              <a:t>te</a:t>
            </a:r>
            <a:r>
              <a:rPr lang="en-NZ" sz="1200" b="1" dirty="0" smtClean="0"/>
              <a:t> reo </a:t>
            </a:r>
            <a:r>
              <a:rPr lang="en-US" sz="1200" b="1" dirty="0" smtClean="0"/>
              <a:t>Maori</a:t>
            </a:r>
            <a:endParaRPr lang="en-NZ" sz="1200" b="1" dirty="0" smtClean="0"/>
          </a:p>
          <a:p>
            <a:r>
              <a:rPr lang="en-NZ" sz="1200" dirty="0" smtClean="0"/>
              <a:t>Can pronounce Maori words correctly  (upload voice recordings)</a:t>
            </a:r>
          </a:p>
          <a:p>
            <a:r>
              <a:rPr lang="en-NZ" sz="1200" dirty="0" smtClean="0"/>
              <a:t>Can use Maori greetings and phrases appropriate to work context</a:t>
            </a:r>
          </a:p>
          <a:p>
            <a:endParaRPr lang="en-NZ" sz="1200" dirty="0" smtClean="0"/>
          </a:p>
          <a:p>
            <a:pPr marL="0" indent="0">
              <a:buNone/>
            </a:pPr>
            <a:r>
              <a:rPr lang="en-NZ" sz="1200" b="1" dirty="0" smtClean="0"/>
              <a:t>Maori concepts </a:t>
            </a:r>
          </a:p>
          <a:p>
            <a:r>
              <a:rPr lang="en-NZ" sz="1200" dirty="0" smtClean="0"/>
              <a:t>Understands Maori concepts such as </a:t>
            </a:r>
            <a:r>
              <a:rPr lang="en-NZ" sz="1200" dirty="0" err="1" smtClean="0"/>
              <a:t>manaakitanga</a:t>
            </a:r>
            <a:r>
              <a:rPr lang="en-NZ" sz="1200" dirty="0" smtClean="0"/>
              <a:t> </a:t>
            </a:r>
          </a:p>
          <a:p>
            <a:r>
              <a:rPr lang="en-NZ" sz="1200" dirty="0" smtClean="0"/>
              <a:t>Can relate concepts to their work </a:t>
            </a:r>
            <a:endParaRPr lang="en-NZ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ADCA-211E-404D-9D95-82DD1B533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D5D6-B67B-CD4D-A5BD-1FE86769B3A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2A44-C8AD-354A-84EB-7BACEBA8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3"/>
            <a:ext cx="7830271" cy="30188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D5D6-B67B-CD4D-A5BD-1FE86769B3A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2A44-C8AD-354A-84EB-7BACEBA8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D5D6-B67B-CD4D-A5BD-1FE86769B3A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2A44-C8AD-354A-84EB-7BACEBA8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00152"/>
            <a:ext cx="7986530" cy="3394075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D5D6-B67B-CD4D-A5BD-1FE86769B3A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2A44-C8AD-354A-84EB-7BACEBA81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5" r:id="rId3"/>
  </p:sldLayoutIdLst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121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21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j-lt"/>
          <a:ea typeface="+mn-ea"/>
          <a:cs typeface="+mn-cs"/>
        </a:defRPr>
      </a:lvl1pPr>
      <a:lvl2pPr marL="742822" indent="-285700" algn="l" defTabSz="457121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j-lt"/>
          <a:ea typeface="+mn-ea"/>
          <a:cs typeface="+mn-cs"/>
        </a:defRPr>
      </a:lvl2pPr>
      <a:lvl3pPr marL="1142802" indent="-228560" algn="l" defTabSz="45712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j-lt"/>
          <a:ea typeface="+mn-ea"/>
          <a:cs typeface="+mn-cs"/>
        </a:defRPr>
      </a:lvl3pPr>
      <a:lvl4pPr marL="1599924" indent="-228560" algn="l" defTabSz="45712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j-lt"/>
          <a:ea typeface="+mn-ea"/>
          <a:cs typeface="+mn-cs"/>
        </a:defRPr>
      </a:lvl4pPr>
      <a:lvl5pPr marL="2057044" indent="-228560" algn="l" defTabSz="457121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j-lt"/>
          <a:ea typeface="+mn-ea"/>
          <a:cs typeface="+mn-cs"/>
        </a:defRPr>
      </a:lvl5pPr>
      <a:lvl6pPr marL="2514166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6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8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4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6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bits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bits.nz/about/employer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2696" y="718457"/>
            <a:ext cx="5421086" cy="14219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Micro-credentials </a:t>
            </a:r>
            <a:r>
              <a:rPr lang="en-US" sz="3200" dirty="0">
                <a:solidFill>
                  <a:schemeClr val="bg1"/>
                </a:solidFill>
              </a:rPr>
              <a:t>- towards a more </a:t>
            </a:r>
            <a:r>
              <a:rPr lang="en-US" sz="3200" dirty="0" smtClean="0">
                <a:solidFill>
                  <a:schemeClr val="bg1"/>
                </a:solidFill>
              </a:rPr>
              <a:t>responsive </a:t>
            </a:r>
            <a:r>
              <a:rPr lang="en-US" sz="3200" dirty="0">
                <a:solidFill>
                  <a:schemeClr val="bg1"/>
                </a:solidFill>
              </a:rPr>
              <a:t>post-secondary system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1" y="675726"/>
            <a:ext cx="2323012" cy="2942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4684" y="2635621"/>
            <a:ext cx="5029290" cy="424724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4898"/>
                </a:solidFill>
                <a:latin typeface="Arial"/>
                <a:cs typeface="Arial"/>
              </a:rPr>
              <a:t>Phil Ker, CEO Otago Polytechnic </a:t>
            </a:r>
            <a:endParaRPr lang="en-US" sz="2400" dirty="0">
              <a:solidFill>
                <a:srgbClr val="004898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684" y="3179138"/>
            <a:ext cx="3985376" cy="701722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cs typeface="Arial"/>
              </a:rPr>
              <a:t>PIN Conference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September 2018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2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>
          <a:xfrm>
            <a:off x="1143001" y="1074971"/>
            <a:ext cx="6905621" cy="0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custDash>
              <a:ds d="100000" sp="100000"/>
            </a:custDash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5" name="TextBox 7"/>
          <p:cNvSpPr txBox="1"/>
          <p:nvPr/>
        </p:nvSpPr>
        <p:spPr>
          <a:xfrm>
            <a:off x="1085850" y="265339"/>
            <a:ext cx="7878536" cy="561692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3429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Electric 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EduBits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29" y="1723525"/>
            <a:ext cx="2332975" cy="218335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04" y="1220847"/>
            <a:ext cx="2633911" cy="182165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236" y="2495722"/>
            <a:ext cx="2395485" cy="19110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 of </a:t>
            </a:r>
            <a:r>
              <a:rPr lang="en-US" sz="3200" dirty="0" smtClean="0"/>
              <a:t>micro-credentials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Just-in-time learning and </a:t>
            </a:r>
            <a:r>
              <a:rPr lang="en-US" sz="2400" dirty="0" smtClean="0"/>
              <a:t>credentials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Faster and cheaper to </a:t>
            </a:r>
            <a:r>
              <a:rPr lang="en-US" sz="2400" dirty="0" smtClean="0"/>
              <a:t>develop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Address the time-lag in training people for emerging skill </a:t>
            </a:r>
            <a:r>
              <a:rPr lang="en-US" sz="2400" dirty="0" smtClean="0"/>
              <a:t>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8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for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879"/>
            <a:ext cx="8609239" cy="3277960"/>
          </a:xfrm>
        </p:spPr>
        <p:txBody>
          <a:bodyPr>
            <a:noAutofit/>
          </a:bodyPr>
          <a:lstStyle/>
          <a:p>
            <a:pPr marL="359999" lvl="0" indent="-359999" defTabSz="457200">
              <a:lnSpc>
                <a:spcPct val="120000"/>
              </a:lnSpc>
              <a:spcBef>
                <a:spcPts val="0"/>
              </a:spcBef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Enables cutting-edge or emerging skill sets to be developed quickly</a:t>
            </a:r>
          </a:p>
          <a:p>
            <a:pPr marL="359999" lvl="0" indent="-359999" defTabSz="457200">
              <a:lnSpc>
                <a:spcPct val="120000"/>
              </a:lnSpc>
              <a:spcBef>
                <a:spcPts val="0"/>
              </a:spcBef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Enables industry to assess for transferable skills</a:t>
            </a:r>
          </a:p>
          <a:p>
            <a:pPr marL="359999" indent="-359999" defTabSz="457200">
              <a:lnSpc>
                <a:spcPct val="120000"/>
              </a:lnSpc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Adds significant value to in-house training: </a:t>
            </a:r>
          </a:p>
          <a:p>
            <a:pPr lvl="1" defTabSz="457200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ROI can be assured through independent assessment </a:t>
            </a:r>
            <a:r>
              <a:rPr lang="en-US" sz="2000" dirty="0" smtClean="0">
                <a:solidFill>
                  <a:schemeClr val="bg1"/>
                </a:solidFill>
              </a:rPr>
              <a:t>i.e. </a:t>
            </a:r>
            <a:r>
              <a:rPr lang="en-US" sz="2000" dirty="0">
                <a:solidFill>
                  <a:schemeClr val="bg1"/>
                </a:solidFill>
              </a:rPr>
              <a:t>that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employees have acquired and deploy new skill sets</a:t>
            </a:r>
          </a:p>
          <a:p>
            <a:pPr lvl="1" defTabSz="457200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employees can be assessed and credentialed before training </a:t>
            </a:r>
            <a:r>
              <a:rPr lang="en-US" sz="2000" dirty="0" smtClean="0">
                <a:solidFill>
                  <a:schemeClr val="bg1"/>
                </a:solidFill>
              </a:rPr>
              <a:t>is offered</a:t>
            </a:r>
            <a:r>
              <a:rPr lang="en-US" sz="2000" dirty="0">
                <a:solidFill>
                  <a:schemeClr val="bg1"/>
                </a:solidFill>
              </a:rPr>
              <a:t>, avoiding unnecessary training</a:t>
            </a:r>
          </a:p>
          <a:p>
            <a:pPr lvl="1" defTabSz="457200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</a:rPr>
              <a:t>the credential adds value directly to </a:t>
            </a:r>
            <a:r>
              <a:rPr lang="en-US" sz="2000" dirty="0" smtClean="0">
                <a:solidFill>
                  <a:schemeClr val="bg1"/>
                </a:solidFill>
              </a:rPr>
              <a:t>employees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4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for the learner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validate current knowledge and skills, including transferable </a:t>
            </a:r>
            <a:r>
              <a:rPr lang="en-US" sz="2400" dirty="0" smtClean="0"/>
              <a:t>skills</a:t>
            </a:r>
          </a:p>
          <a:p>
            <a:r>
              <a:rPr lang="en-US" sz="2400" dirty="0" smtClean="0"/>
              <a:t>Therefore enhanced access to qualifications</a:t>
            </a:r>
            <a:endParaRPr lang="en-US" sz="2400" dirty="0"/>
          </a:p>
          <a:p>
            <a:r>
              <a:rPr lang="en-US" sz="2400" dirty="0"/>
              <a:t>Learning can be in the workplace and/or from a variety of sources</a:t>
            </a:r>
          </a:p>
          <a:p>
            <a:r>
              <a:rPr lang="en-US" sz="2400" dirty="0"/>
              <a:t>Quicker and cheaper to acquire skills</a:t>
            </a:r>
          </a:p>
          <a:p>
            <a:r>
              <a:rPr lang="en-US" sz="2400" dirty="0"/>
              <a:t>Just-in-time learning to support career aspirations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75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-40821"/>
            <a:ext cx="8229600" cy="865414"/>
          </a:xfrm>
        </p:spPr>
        <p:txBody>
          <a:bodyPr>
            <a:normAutofit/>
          </a:bodyPr>
          <a:lstStyle/>
          <a:p>
            <a:r>
              <a:rPr lang="en-NZ" sz="3200" dirty="0" smtClean="0"/>
              <a:t>Challenges for NZ Qualifications System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742950"/>
            <a:ext cx="8686798" cy="4127046"/>
          </a:xfrm>
        </p:spPr>
        <p:txBody>
          <a:bodyPr>
            <a:noAutofit/>
          </a:bodyPr>
          <a:lstStyle/>
          <a:p>
            <a:r>
              <a:rPr lang="en-NZ" sz="2400" dirty="0" smtClean="0"/>
              <a:t>Regulated or unregulated? </a:t>
            </a:r>
          </a:p>
          <a:p>
            <a:pPr lvl="1"/>
            <a:r>
              <a:rPr lang="en-NZ" sz="2400" dirty="0" smtClean="0"/>
              <a:t>A proliferation of providers and products can be expected</a:t>
            </a:r>
          </a:p>
          <a:p>
            <a:pPr lvl="1"/>
            <a:r>
              <a:rPr lang="en-NZ" sz="2400" dirty="0" smtClean="0"/>
              <a:t>Currently unregulated – ‘buyer beware’</a:t>
            </a:r>
          </a:p>
          <a:p>
            <a:pPr marL="457122" lvl="1" indent="0">
              <a:buNone/>
            </a:pPr>
            <a:endParaRPr lang="en-NZ" sz="2400" dirty="0" smtClean="0"/>
          </a:p>
          <a:p>
            <a:r>
              <a:rPr lang="en-NZ" sz="2400" dirty="0" smtClean="0"/>
              <a:t>Quality assured or not quality assured?</a:t>
            </a:r>
          </a:p>
          <a:p>
            <a:pPr lvl="1"/>
            <a:r>
              <a:rPr lang="en-NZ" sz="2400" dirty="0" smtClean="0"/>
              <a:t>Not practical for NZQA to quality assure all offerings</a:t>
            </a:r>
          </a:p>
          <a:p>
            <a:pPr lvl="1"/>
            <a:r>
              <a:rPr lang="en-NZ" sz="2400" dirty="0" smtClean="0"/>
              <a:t>Therefore have prioritised emerging skill sets and credentials with strong industry demand/support</a:t>
            </a:r>
            <a:endParaRPr lang="en-NZ" sz="2400" dirty="0"/>
          </a:p>
          <a:p>
            <a:endParaRPr lang="en-NZ" sz="2000" dirty="0" smtClean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8789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-40821"/>
            <a:ext cx="8229600" cy="865414"/>
          </a:xfrm>
        </p:spPr>
        <p:txBody>
          <a:bodyPr>
            <a:normAutofit fontScale="90000"/>
          </a:bodyPr>
          <a:lstStyle/>
          <a:p>
            <a:r>
              <a:rPr lang="en-NZ" sz="3200" dirty="0" smtClean="0"/>
              <a:t>Challenges for NZ Qualifications System </a:t>
            </a:r>
            <a:r>
              <a:rPr lang="en-NZ" sz="2000" dirty="0" smtClean="0"/>
              <a:t>(</a:t>
            </a:r>
            <a:r>
              <a:rPr lang="en-NZ" sz="2000" dirty="0" err="1" smtClean="0"/>
              <a:t>cont</a:t>
            </a:r>
            <a:r>
              <a:rPr lang="en-NZ" sz="2000" dirty="0" smtClean="0"/>
              <a:t>)</a:t>
            </a:r>
            <a:endParaRPr lang="en-NZ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689882"/>
            <a:ext cx="8605155" cy="4180113"/>
          </a:xfrm>
        </p:spPr>
        <p:txBody>
          <a:bodyPr>
            <a:noAutofit/>
          </a:bodyPr>
          <a:lstStyle/>
          <a:p>
            <a:r>
              <a:rPr lang="en-NZ" sz="2400" dirty="0"/>
              <a:t>Impact on NZ qualifications</a:t>
            </a:r>
          </a:p>
          <a:p>
            <a:pPr lvl="1"/>
            <a:r>
              <a:rPr lang="en-NZ" sz="2400" dirty="0"/>
              <a:t>Inevitable changes in course design: stackable micro-credentials leading to courses that themselves are micro-credentials, stacking into </a:t>
            </a:r>
            <a:r>
              <a:rPr lang="en-NZ" sz="2400" dirty="0" smtClean="0"/>
              <a:t>qualifications</a:t>
            </a:r>
          </a:p>
          <a:p>
            <a:pPr marL="457122" lvl="1" indent="0">
              <a:buNone/>
            </a:pPr>
            <a:endParaRPr lang="en-N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sz="2400" dirty="0" smtClean="0"/>
              <a:t>But </a:t>
            </a:r>
            <a:r>
              <a:rPr lang="en-NZ" sz="2400" dirty="0"/>
              <a:t>good for work based </a:t>
            </a:r>
            <a:r>
              <a:rPr lang="en-NZ" sz="2400" dirty="0" smtClean="0"/>
              <a:t>learning - more </a:t>
            </a:r>
            <a:r>
              <a:rPr lang="en-NZ" sz="2400" dirty="0"/>
              <a:t>flexible </a:t>
            </a:r>
            <a:r>
              <a:rPr lang="en-NZ" sz="240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r>
              <a:rPr lang="en-NZ" sz="2400" dirty="0"/>
              <a:t>A further option for  our secondary schools?</a:t>
            </a:r>
          </a:p>
          <a:p>
            <a:pPr lvl="1"/>
            <a:r>
              <a:rPr lang="en-NZ" sz="2400" dirty="0"/>
              <a:t>Vocational skills and/or transferable skills</a:t>
            </a:r>
          </a:p>
          <a:p>
            <a:pPr marL="0" indent="0">
              <a:buNone/>
            </a:pPr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000" dirty="0" smtClean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6491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36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NZ" sz="3600" dirty="0" smtClean="0"/>
              <a:t>Challenges for NZ Qualifications System </a:t>
            </a:r>
            <a:r>
              <a:rPr lang="en-NZ" sz="2000" dirty="0" smtClean="0"/>
              <a:t>(</a:t>
            </a:r>
            <a:r>
              <a:rPr lang="en-NZ" sz="2000" dirty="0" err="1" smtClean="0"/>
              <a:t>cont</a:t>
            </a:r>
            <a:r>
              <a:rPr lang="en-NZ" sz="2000" dirty="0" smtClean="0"/>
              <a:t>)</a:t>
            </a:r>
            <a:endParaRPr lang="en-NZ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63386"/>
            <a:ext cx="8686798" cy="3906609"/>
          </a:xfrm>
        </p:spPr>
        <p:txBody>
          <a:bodyPr>
            <a:normAutofit/>
          </a:bodyPr>
          <a:lstStyle/>
          <a:p>
            <a:r>
              <a:rPr lang="en-NZ" sz="2400" dirty="0" smtClean="0"/>
              <a:t>Funded or unfunded?</a:t>
            </a:r>
          </a:p>
          <a:p>
            <a:pPr lvl="1"/>
            <a:r>
              <a:rPr lang="en-NZ" sz="2400" dirty="0" smtClean="0"/>
              <a:t>Essential to fund micro-credentials which  represent emerging skill sets </a:t>
            </a:r>
            <a:r>
              <a:rPr lang="en-NZ" sz="2400" dirty="0" err="1" smtClean="0"/>
              <a:t>eg</a:t>
            </a:r>
            <a:r>
              <a:rPr lang="en-NZ" sz="2400" dirty="0" smtClean="0"/>
              <a:t> from new technology</a:t>
            </a:r>
          </a:p>
          <a:p>
            <a:pPr lvl="1"/>
            <a:r>
              <a:rPr lang="en-NZ" sz="2400" dirty="0" smtClean="0"/>
              <a:t>Essential to fund micro-credentials that address serious skills shortages</a:t>
            </a:r>
          </a:p>
          <a:p>
            <a:pPr lvl="1"/>
            <a:r>
              <a:rPr lang="en-NZ" sz="2400" dirty="0" smtClean="0"/>
              <a:t>Desirable to fund micro-credentials for those who have not accessed tertiary education</a:t>
            </a:r>
          </a:p>
          <a:p>
            <a:pPr lvl="1"/>
            <a:endParaRPr lang="en-NZ" sz="2400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02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Developing an </a:t>
            </a:r>
            <a:r>
              <a:rPr lang="en-US" sz="3200" dirty="0" err="1" smtClean="0"/>
              <a:t>EduBit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1188720"/>
            <a:ext cx="8138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Identify a need: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- request </a:t>
            </a:r>
            <a:r>
              <a:rPr lang="en-US" sz="2400" dirty="0">
                <a:solidFill>
                  <a:schemeClr val="bg1"/>
                </a:solidFill>
              </a:rPr>
              <a:t>from industry/</a:t>
            </a:r>
            <a:r>
              <a:rPr lang="en-US" sz="2400" dirty="0" err="1">
                <a:solidFill>
                  <a:schemeClr val="bg1"/>
                </a:solidFill>
              </a:rPr>
              <a:t>organisation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- emerging </a:t>
            </a:r>
            <a:r>
              <a:rPr lang="en-US" sz="2400" dirty="0">
                <a:solidFill>
                  <a:schemeClr val="bg1"/>
                </a:solidFill>
              </a:rPr>
              <a:t>technologies or skills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- in-demand </a:t>
            </a:r>
            <a:r>
              <a:rPr lang="en-US" sz="2400" dirty="0">
                <a:solidFill>
                  <a:schemeClr val="bg1"/>
                </a:solidFill>
              </a:rPr>
              <a:t>work or life competencies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Subject matter experts (SME) determine required competencies and acceptable forms of evidence</a:t>
            </a:r>
          </a:p>
        </p:txBody>
      </p:sp>
    </p:spTree>
    <p:extLst>
      <p:ext uri="{BB962C8B-B14F-4D97-AF65-F5344CB8AC3E}">
        <p14:creationId xmlns:p14="http://schemas.microsoft.com/office/powerpoint/2010/main" val="2739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Obtaining an </a:t>
            </a:r>
            <a:r>
              <a:rPr lang="en-US" sz="3200" dirty="0" err="1" smtClean="0"/>
              <a:t>EduBit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39633" y="1004208"/>
            <a:ext cx="871864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Select a skill area for certification of competency </a:t>
            </a:r>
          </a:p>
          <a:p>
            <a:pPr marL="342900" lvl="0" indent="-342900" defTabSz="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Undertake training if necessary</a:t>
            </a:r>
          </a:p>
          <a:p>
            <a:pPr marL="342900" lvl="0" indent="-342900" defTabSz="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Gather evidence of competency</a:t>
            </a:r>
          </a:p>
          <a:p>
            <a:pPr lvl="1" defTabSz="457200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- the </a:t>
            </a:r>
            <a:r>
              <a:rPr lang="en-US" sz="2400" dirty="0" err="1">
                <a:solidFill>
                  <a:schemeClr val="bg1"/>
                </a:solidFill>
                <a:latin typeface="Calibri"/>
              </a:rPr>
              <a:t>EduBit</a:t>
            </a:r>
            <a:r>
              <a:rPr lang="en-US" sz="2400" dirty="0">
                <a:solidFill>
                  <a:schemeClr val="bg1"/>
                </a:solidFill>
                <a:latin typeface="Calibri"/>
              </a:rPr>
              <a:t> describes suitable types of evidence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- evidence can   be </a:t>
            </a:r>
            <a:r>
              <a:rPr lang="en-US" sz="2400" dirty="0">
                <a:solidFill>
                  <a:schemeClr val="bg1"/>
                </a:solidFill>
                <a:latin typeface="Calibri"/>
              </a:rPr>
              <a:t>gathered from/during work or as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part </a:t>
            </a:r>
            <a:r>
              <a:rPr lang="en-US" sz="2400" dirty="0">
                <a:solidFill>
                  <a:schemeClr val="bg1"/>
                </a:solidFill>
                <a:latin typeface="Calibri"/>
              </a:rPr>
              <a:t>of further learning</a:t>
            </a:r>
          </a:p>
          <a:p>
            <a:pPr marL="359999" lvl="0" indent="-359999" defTabSz="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Submit evidence - upload to </a:t>
            </a:r>
            <a:r>
              <a:rPr lang="en-US" sz="2400" dirty="0" err="1">
                <a:solidFill>
                  <a:schemeClr val="bg1"/>
                </a:solidFill>
                <a:latin typeface="Calibri"/>
              </a:rPr>
              <a:t>EduBits</a:t>
            </a:r>
            <a:r>
              <a:rPr lang="en-US" sz="2400" dirty="0">
                <a:solidFill>
                  <a:schemeClr val="bg1"/>
                </a:solidFill>
                <a:latin typeface="Calibri"/>
              </a:rPr>
              <a:t> site</a:t>
            </a:r>
          </a:p>
          <a:p>
            <a:pPr marL="359999" lvl="0" indent="-359999" defTabSz="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Submitted evidence is assessed by Subject Matter Experts</a:t>
            </a:r>
          </a:p>
        </p:txBody>
      </p:sp>
    </p:spTree>
    <p:extLst>
      <p:ext uri="{BB962C8B-B14F-4D97-AF65-F5344CB8AC3E}">
        <p14:creationId xmlns:p14="http://schemas.microsoft.com/office/powerpoint/2010/main" val="28616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</a:t>
            </a:r>
            <a:r>
              <a:rPr lang="en-US" sz="3200" dirty="0" smtClean="0"/>
              <a:t>are micro-credentials?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They are </a:t>
            </a:r>
            <a:r>
              <a:rPr lang="en-US" sz="2400" b="1" dirty="0" smtClean="0"/>
              <a:t>qualifications</a:t>
            </a:r>
            <a:r>
              <a:rPr lang="en-US" sz="2400" dirty="0" smtClean="0"/>
              <a:t> - </a:t>
            </a:r>
            <a:r>
              <a:rPr lang="en-US" sz="2400" dirty="0" err="1"/>
              <a:t>r</a:t>
            </a:r>
            <a:r>
              <a:rPr lang="en-US" sz="2400" dirty="0" err="1" smtClean="0"/>
              <a:t>ecognised</a:t>
            </a:r>
            <a:r>
              <a:rPr lang="en-US" sz="2400" dirty="0" smtClean="0"/>
              <a:t> </a:t>
            </a:r>
            <a:r>
              <a:rPr lang="en-US" sz="2400" dirty="0"/>
              <a:t>smaller packages of knowledge and skills which are meaningful in their own right</a:t>
            </a:r>
          </a:p>
          <a:p>
            <a:r>
              <a:rPr lang="en-US" sz="2400" dirty="0"/>
              <a:t>Based on </a:t>
            </a:r>
            <a:r>
              <a:rPr lang="en-US" sz="2400" dirty="0" smtClean="0"/>
              <a:t>an </a:t>
            </a:r>
            <a:r>
              <a:rPr lang="en-US" sz="2400" dirty="0"/>
              <a:t>assessable competency</a:t>
            </a:r>
          </a:p>
          <a:p>
            <a:r>
              <a:rPr lang="en-US" sz="2400" dirty="0"/>
              <a:t>Represented by a digital badge containing metadata of the achieved competencies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Why micro-credentials?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14400"/>
            <a:ext cx="8319405" cy="3304573"/>
          </a:xfrm>
        </p:spPr>
        <p:txBody>
          <a:bodyPr>
            <a:noAutofit/>
          </a:bodyPr>
          <a:lstStyle/>
          <a:p>
            <a:pPr marL="0" indent="0" defTabSz="342900">
              <a:lnSpc>
                <a:spcPct val="120000"/>
              </a:lnSpc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Micro-credentials are an emerging trend world wide:</a:t>
            </a:r>
          </a:p>
          <a:p>
            <a:pPr defTabSz="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significant demand for just-in-time learning to meet changing skill needs</a:t>
            </a:r>
          </a:p>
          <a:p>
            <a:pPr defTabSz="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(multi-year) qualifications are slow and costly to develop and cannot respond quickly to new skills needed by industry </a:t>
            </a:r>
          </a:p>
          <a:p>
            <a:pPr defTabSz="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qualifications are </a:t>
            </a:r>
            <a:r>
              <a:rPr lang="en-NZ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expensive: time </a:t>
            </a:r>
            <a:r>
              <a:rPr lang="en-NZ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money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Micro-credentials are not new!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400" dirty="0" smtClean="0"/>
              <a:t>Micro-credentials as smaller packages of learning have been around forever</a:t>
            </a:r>
          </a:p>
          <a:p>
            <a:pPr marL="0" indent="0">
              <a:buNone/>
            </a:pPr>
            <a:endParaRPr lang="en-NZ" sz="2400" dirty="0" smtClean="0"/>
          </a:p>
          <a:p>
            <a:r>
              <a:rPr lang="en-NZ" sz="2400" dirty="0" smtClean="0"/>
              <a:t>But usually </a:t>
            </a:r>
            <a:r>
              <a:rPr lang="en-NZ" sz="2400" b="1" dirty="0"/>
              <a:t>n</a:t>
            </a:r>
            <a:r>
              <a:rPr lang="en-NZ" sz="2400" b="1" dirty="0" smtClean="0"/>
              <a:t>ot</a:t>
            </a:r>
            <a:r>
              <a:rPr lang="en-NZ" sz="2400" dirty="0" smtClean="0"/>
              <a:t> assessed </a:t>
            </a:r>
          </a:p>
          <a:p>
            <a:pPr marL="0" indent="0">
              <a:buNone/>
            </a:pPr>
            <a:endParaRPr lang="en-NZ" sz="2400" dirty="0" smtClean="0"/>
          </a:p>
          <a:p>
            <a:r>
              <a:rPr lang="en-NZ" sz="2400" dirty="0" smtClean="0"/>
              <a:t>Learners </a:t>
            </a:r>
            <a:r>
              <a:rPr lang="en-NZ" sz="2400" smtClean="0"/>
              <a:t>as participants </a:t>
            </a:r>
            <a:r>
              <a:rPr lang="en-NZ" sz="2400" dirty="0" smtClean="0"/>
              <a:t>- receive completion or attendance certificates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197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EduBits</a:t>
            </a:r>
            <a:r>
              <a:rPr lang="en-US" sz="3200" dirty="0" smtClean="0"/>
              <a:t>, the Otago Polytechnic response. Why?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3"/>
            <a:ext cx="7715973" cy="3114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 strategic decision: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meet an emerging demand for just-in-time learning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position ourselves as a highly responsive provider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reinforce our reputation for innovation</a:t>
            </a:r>
          </a:p>
          <a:p>
            <a:pPr lvl="1"/>
            <a:r>
              <a:rPr lang="en-US" sz="2400" dirty="0"/>
              <a:t>to diversify our revenue stream: new business</a:t>
            </a:r>
          </a:p>
          <a:p>
            <a:pPr lvl="1"/>
            <a:r>
              <a:rPr lang="en-US" sz="2400" dirty="0"/>
              <a:t>to enhance our competitive advantage in industry </a:t>
            </a:r>
            <a:r>
              <a:rPr lang="en-US" sz="2400" dirty="0" smtClean="0"/>
              <a:t>training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98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837" y="1561645"/>
            <a:ext cx="1853918" cy="2118981"/>
            <a:chOff x="5381865" y="-143881"/>
            <a:chExt cx="1392257" cy="1617339"/>
          </a:xfrm>
        </p:grpSpPr>
        <p:sp>
          <p:nvSpPr>
            <p:cNvPr id="8" name="Hexagon 7"/>
            <p:cNvSpPr/>
            <p:nvPr/>
          </p:nvSpPr>
          <p:spPr>
            <a:xfrm rot="5400000">
              <a:off x="5269324" y="-31340"/>
              <a:ext cx="1617339" cy="139225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1313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Hexagon 4"/>
            <p:cNvSpPr txBox="1"/>
            <p:nvPr/>
          </p:nvSpPr>
          <p:spPr>
            <a:xfrm>
              <a:off x="5495567" y="221001"/>
              <a:ext cx="1195745" cy="865163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chemeClr val="bg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Edu</a:t>
              </a:r>
              <a:r>
                <a:rPr lang="en-US" sz="3200" b="1" kern="1200" dirty="0" smtClean="0">
                  <a:solidFill>
                    <a:schemeClr val="bg1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Bits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Learn. Build. Succeed.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A new way to </a:t>
              </a:r>
              <a:r>
                <a:rPr lang="en-US" sz="800" dirty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s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how what you </a:t>
              </a:r>
              <a:r>
                <a:rPr lang="en-US" sz="800" dirty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k</a:t>
              </a:r>
              <a:r>
                <a:rPr lang="en-US" sz="8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no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w</a:t>
              </a:r>
              <a:endParaRPr lang="en-US" sz="800" kern="1200" dirty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endParaRPr>
            </a:p>
          </p:txBody>
        </p:sp>
      </p:grp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1848" y="347609"/>
            <a:ext cx="8411378" cy="529605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</a:t>
            </a:r>
            <a:r>
              <a:rPr lang="en-US" sz="3200" dirty="0" err="1" smtClean="0"/>
              <a:t>EduBits</a:t>
            </a:r>
            <a:r>
              <a:rPr lang="en-US" sz="3200" dirty="0" smtClean="0"/>
              <a:t>? </a:t>
            </a:r>
            <a:endParaRPr lang="en-NZ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2493160" y="812347"/>
            <a:ext cx="6524293" cy="347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bg1"/>
                </a:solidFill>
                <a:latin typeface="HelveticaNeue LT 45 Light"/>
                <a:ea typeface="ＭＳ Ｐゴシック" charset="0"/>
                <a:cs typeface="HelveticaNeue LT 45 Ligh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NZ" sz="2000" dirty="0" smtClean="0">
                <a:solidFill>
                  <a:schemeClr val="bg2"/>
                </a:solidFill>
              </a:rPr>
              <a:t>Otago Polytechnic’s micro-credential service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chemeClr val="bg2"/>
                </a:solidFill>
              </a:rPr>
              <a:t>They validate sets of skills and knowledge developed through experience or through new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000" dirty="0" smtClean="0">
                <a:solidFill>
                  <a:schemeClr val="bg2"/>
                </a:solidFill>
              </a:rPr>
              <a:t>They are flexible, online, </a:t>
            </a:r>
            <a:r>
              <a:rPr lang="en-NZ" sz="2000" dirty="0" smtClean="0">
                <a:solidFill>
                  <a:schemeClr val="bg2"/>
                </a:solidFill>
              </a:rPr>
              <a:t>anywhere, anytime and cost effective</a:t>
            </a:r>
          </a:p>
          <a:p>
            <a:pPr>
              <a:lnSpc>
                <a:spcPct val="150000"/>
              </a:lnSpc>
            </a:pPr>
            <a:endParaRPr lang="en-NZ" sz="2400" dirty="0" smtClean="0">
              <a:solidFill>
                <a:srgbClr val="141313"/>
              </a:solidFill>
            </a:endParaRPr>
          </a:p>
          <a:p>
            <a:r>
              <a:rPr lang="en-NZ" sz="2000" dirty="0" smtClean="0">
                <a:solidFill>
                  <a:srgbClr val="141313"/>
                </a:solidFill>
              </a:rPr>
              <a:t>Website</a:t>
            </a:r>
            <a:r>
              <a:rPr lang="en-NZ" sz="2000" dirty="0">
                <a:solidFill>
                  <a:srgbClr val="141313"/>
                </a:solidFill>
              </a:rPr>
              <a:t>: </a:t>
            </a:r>
            <a:r>
              <a:rPr lang="en-NZ" sz="2000" dirty="0">
                <a:solidFill>
                  <a:srgbClr val="141313"/>
                </a:solidFill>
                <a:hlinkClick r:id="rId3"/>
              </a:rPr>
              <a:t>https://edubits.nz/</a:t>
            </a:r>
            <a:r>
              <a:rPr lang="en-NZ" sz="2000" dirty="0">
                <a:solidFill>
                  <a:srgbClr val="141313"/>
                </a:solidFill>
              </a:rPr>
              <a:t> </a:t>
            </a:r>
          </a:p>
          <a:p>
            <a:r>
              <a:rPr lang="en-SG" sz="2000" dirty="0">
                <a:solidFill>
                  <a:srgbClr val="141313"/>
                </a:solidFill>
              </a:rPr>
              <a:t>Video: </a:t>
            </a:r>
            <a:r>
              <a:rPr lang="en-NZ" sz="2000" dirty="0">
                <a:solidFill>
                  <a:srgbClr val="141313"/>
                </a:solidFill>
                <a:hlinkClick r:id="rId4"/>
              </a:rPr>
              <a:t>https://edubits.nz/about/employers/</a:t>
            </a:r>
            <a:r>
              <a:rPr lang="en-NZ" sz="2000" dirty="0">
                <a:solidFill>
                  <a:srgbClr val="141313"/>
                </a:solidFill>
              </a:rPr>
              <a:t> </a:t>
            </a:r>
            <a:endParaRPr lang="en-US" sz="2000" dirty="0">
              <a:solidFill>
                <a:srgbClr val="141313"/>
              </a:solidFill>
            </a:endParaRPr>
          </a:p>
          <a:p>
            <a:pPr>
              <a:lnSpc>
                <a:spcPct val="150000"/>
              </a:lnSpc>
            </a:pPr>
            <a:endParaRPr lang="en-NZ" sz="2000" dirty="0" smtClean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parts </a:t>
            </a:r>
            <a:r>
              <a:rPr lang="en-US" sz="3200" dirty="0" smtClean="0"/>
              <a:t>to </a:t>
            </a:r>
            <a:r>
              <a:rPr lang="en-US" sz="3200" dirty="0"/>
              <a:t>our </a:t>
            </a:r>
            <a:r>
              <a:rPr lang="en-US" sz="3200" dirty="0" err="1" smtClean="0"/>
              <a:t>EduBits</a:t>
            </a:r>
            <a:r>
              <a:rPr lang="en-US" sz="3200" dirty="0" smtClean="0"/>
              <a:t> service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competencies leading to 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EduBit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training to develop the competencies:  on-line and/or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face-to-face and/or through work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45221" y="1487628"/>
            <a:ext cx="1853918" cy="2118981"/>
            <a:chOff x="5381865" y="-143881"/>
            <a:chExt cx="1392257" cy="1617339"/>
          </a:xfrm>
        </p:grpSpPr>
        <p:sp>
          <p:nvSpPr>
            <p:cNvPr id="8" name="Hexagon 7"/>
            <p:cNvSpPr/>
            <p:nvPr/>
          </p:nvSpPr>
          <p:spPr>
            <a:xfrm rot="5400000">
              <a:off x="5269324" y="-31340"/>
              <a:ext cx="1617339" cy="139225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1313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Hexagon 4"/>
            <p:cNvSpPr txBox="1"/>
            <p:nvPr/>
          </p:nvSpPr>
          <p:spPr>
            <a:xfrm>
              <a:off x="5495567" y="221001"/>
              <a:ext cx="1195745" cy="865163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chemeClr val="bg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Edu</a:t>
              </a:r>
              <a:r>
                <a:rPr lang="en-US" sz="3200" b="1" kern="1200" dirty="0" smtClean="0">
                  <a:solidFill>
                    <a:schemeClr val="bg1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Bits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Learn. Build. Succeed.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A new way to </a:t>
              </a:r>
              <a:r>
                <a:rPr lang="en-US" sz="800" dirty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s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how what you </a:t>
              </a:r>
              <a:r>
                <a:rPr lang="en-US" sz="800" dirty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k</a:t>
              </a:r>
              <a:r>
                <a:rPr lang="en-US" sz="8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no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  <a:cs typeface="Adobe Arabic" panose="02040503050201020203" pitchFamily="18" charset="-78"/>
                </a:rPr>
                <a:t>w</a:t>
              </a:r>
              <a:endParaRPr lang="en-US" sz="800" kern="1200" dirty="0">
                <a:solidFill>
                  <a:schemeClr val="bg1"/>
                </a:solidFill>
                <a:latin typeface="+mj-lt"/>
                <a:cs typeface="Adobe Arabic" panose="02040503050201020203" pitchFamily="18" charset="-78"/>
              </a:endParaRPr>
            </a:p>
          </p:txBody>
        </p:sp>
      </p:grp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1848" y="347609"/>
            <a:ext cx="8411378" cy="529605"/>
          </a:xfrm>
        </p:spPr>
        <p:txBody>
          <a:bodyPr>
            <a:noAutofit/>
          </a:bodyPr>
          <a:lstStyle/>
          <a:p>
            <a:r>
              <a:rPr lang="en-US" sz="3200" dirty="0" smtClean="0"/>
              <a:t>Some </a:t>
            </a:r>
            <a:r>
              <a:rPr lang="en-US" sz="3200" dirty="0" err="1" smtClean="0"/>
              <a:t>EduBits</a:t>
            </a:r>
            <a:r>
              <a:rPr lang="en-US" sz="3200" dirty="0" smtClean="0"/>
              <a:t> …</a:t>
            </a:r>
            <a:endParaRPr lang="en-NZ" sz="3200" dirty="0"/>
          </a:p>
        </p:txBody>
      </p:sp>
      <p:sp>
        <p:nvSpPr>
          <p:cNvPr id="12" name="Hexagon 11"/>
          <p:cNvSpPr/>
          <p:nvPr/>
        </p:nvSpPr>
        <p:spPr>
          <a:xfrm rot="5400000">
            <a:off x="7287251" y="1249334"/>
            <a:ext cx="1248259" cy="115063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Project Management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 rot="5400000">
            <a:off x="7287250" y="2844134"/>
            <a:ext cx="1248260" cy="115063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Microsoft Skills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 rot="5400000">
            <a:off x="4277306" y="1249335"/>
            <a:ext cx="1248262" cy="115063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err="1" smtClean="0">
                <a:solidFill>
                  <a:schemeClr val="bg1"/>
                </a:solidFill>
              </a:rPr>
              <a:t>Te</a:t>
            </a:r>
            <a:r>
              <a:rPr lang="en-NZ" sz="900" dirty="0" smtClean="0">
                <a:solidFill>
                  <a:schemeClr val="bg1"/>
                </a:solidFill>
              </a:rPr>
              <a:t> </a:t>
            </a:r>
            <a:r>
              <a:rPr lang="en-NZ" sz="900" dirty="0" err="1" smtClean="0">
                <a:solidFill>
                  <a:schemeClr val="bg1"/>
                </a:solidFill>
              </a:rPr>
              <a:t>Ao</a:t>
            </a:r>
            <a:r>
              <a:rPr lang="en-NZ" sz="900" dirty="0" smtClean="0">
                <a:solidFill>
                  <a:schemeClr val="bg1"/>
                </a:solidFill>
              </a:rPr>
              <a:t> Maori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 rot="5400000">
            <a:off x="5782278" y="2844130"/>
            <a:ext cx="1248263" cy="115063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Team Management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 rot="5400000">
            <a:off x="4277306" y="2844131"/>
            <a:ext cx="1248265" cy="115063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Health and Safety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5782276" y="1249328"/>
            <a:ext cx="1248268" cy="115063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Volunteer Skills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79443" y="1405590"/>
            <a:ext cx="1892105" cy="2055712"/>
            <a:chOff x="5381865" y="-143881"/>
            <a:chExt cx="1392257" cy="1617339"/>
          </a:xfrm>
        </p:grpSpPr>
        <p:sp>
          <p:nvSpPr>
            <p:cNvPr id="5" name="Hexagon 4"/>
            <p:cNvSpPr/>
            <p:nvPr/>
          </p:nvSpPr>
          <p:spPr>
            <a:xfrm rot="5400000">
              <a:off x="5269324" y="-31340"/>
              <a:ext cx="1617339" cy="139225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1313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Hexagon 4"/>
            <p:cNvSpPr txBox="1"/>
            <p:nvPr/>
          </p:nvSpPr>
          <p:spPr>
            <a:xfrm>
              <a:off x="5495567" y="221001"/>
              <a:ext cx="1195745" cy="865163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chemeClr val="bg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Edu</a:t>
              </a:r>
              <a:r>
                <a:rPr lang="en-US" sz="3200" b="1" kern="1200" dirty="0" err="1" smtClean="0">
                  <a:solidFill>
                    <a:schemeClr val="bg1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Bit</a:t>
              </a:r>
              <a:endParaRPr lang="en-US" sz="3200" b="1" kern="12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71848" y="347609"/>
            <a:ext cx="8411378" cy="529605"/>
          </a:xfrm>
        </p:spPr>
        <p:txBody>
          <a:bodyPr>
            <a:noAutofit/>
          </a:bodyPr>
          <a:lstStyle/>
          <a:p>
            <a:r>
              <a:rPr lang="en-US" sz="3200" dirty="0" smtClean="0"/>
              <a:t>Pathways…</a:t>
            </a:r>
            <a:endParaRPr lang="en-NZ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73315" y="1123984"/>
            <a:ext cx="42896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 smtClean="0"/>
              <a:t> </a:t>
            </a:r>
            <a:r>
              <a:rPr lang="en-SG" sz="1600" dirty="0" smtClean="0">
                <a:solidFill>
                  <a:schemeClr val="bg2"/>
                </a:solidFill>
              </a:rPr>
              <a:t>Skills learned and evidenced in work/life</a:t>
            </a:r>
          </a:p>
          <a:p>
            <a:endParaRPr lang="en-NZ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14613" y="1914589"/>
            <a:ext cx="1148382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chemeClr val="bg2"/>
                </a:solidFill>
              </a:rPr>
              <a:t>A</a:t>
            </a:r>
            <a:r>
              <a:rPr lang="en-SG" sz="1600" dirty="0" smtClean="0">
                <a:solidFill>
                  <a:schemeClr val="bg2"/>
                </a:solidFill>
              </a:rPr>
              <a:t>dditional </a:t>
            </a:r>
          </a:p>
          <a:p>
            <a:pPr algn="ctr"/>
            <a:r>
              <a:rPr lang="en-SG" sz="1600" dirty="0" smtClean="0">
                <a:solidFill>
                  <a:schemeClr val="bg2"/>
                </a:solidFill>
              </a:rPr>
              <a:t>learning </a:t>
            </a:r>
            <a:endParaRPr lang="en-NZ" sz="16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315" y="1914589"/>
            <a:ext cx="219823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 smtClean="0">
                <a:solidFill>
                  <a:schemeClr val="bg2"/>
                </a:solidFill>
              </a:rPr>
              <a:t> Skills learned in work</a:t>
            </a:r>
          </a:p>
          <a:p>
            <a:endParaRPr lang="en-N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3315" y="2673880"/>
            <a:ext cx="42896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solidFill>
                  <a:schemeClr val="bg2"/>
                </a:solidFill>
              </a:rPr>
              <a:t>P</a:t>
            </a:r>
            <a:r>
              <a:rPr lang="en-SG" sz="1600" dirty="0" smtClean="0">
                <a:solidFill>
                  <a:schemeClr val="bg2"/>
                </a:solidFill>
              </a:rPr>
              <a:t>rogramme of learning that is not currently </a:t>
            </a:r>
            <a:r>
              <a:rPr lang="en-SG" sz="1600" dirty="0">
                <a:solidFill>
                  <a:schemeClr val="bg2"/>
                </a:solidFill>
              </a:rPr>
              <a:t> </a:t>
            </a:r>
            <a:r>
              <a:rPr lang="en-SG" sz="1600" dirty="0" smtClean="0">
                <a:solidFill>
                  <a:schemeClr val="bg2"/>
                </a:solidFill>
              </a:rPr>
              <a:t>credentialed </a:t>
            </a:r>
            <a:endParaRPr lang="en-NZ" sz="16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338" y="3508811"/>
            <a:ext cx="139200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 smtClean="0">
                <a:solidFill>
                  <a:schemeClr val="bg2"/>
                </a:solidFill>
              </a:rPr>
              <a:t>Short course / training </a:t>
            </a:r>
            <a:endParaRPr lang="en-NZ" sz="16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1941" y="3512131"/>
            <a:ext cx="208105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600" dirty="0" smtClean="0">
                <a:solidFill>
                  <a:schemeClr val="bg2"/>
                </a:solidFill>
              </a:rPr>
              <a:t>Application in work</a:t>
            </a:r>
          </a:p>
          <a:p>
            <a:pPr algn="ctr"/>
            <a:r>
              <a:rPr lang="en-SG" sz="1600" dirty="0" smtClean="0"/>
              <a:t> </a:t>
            </a:r>
            <a:endParaRPr lang="en-NZ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85118" y="2161309"/>
            <a:ext cx="6754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6288" y="1435679"/>
            <a:ext cx="6754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6288" y="2935434"/>
            <a:ext cx="6754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21483" y="3740722"/>
            <a:ext cx="6754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>
          <a:xfrm>
            <a:off x="3493668" y="2004353"/>
            <a:ext cx="265623" cy="31734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Plus 18"/>
          <p:cNvSpPr/>
          <p:nvPr/>
        </p:nvSpPr>
        <p:spPr>
          <a:xfrm>
            <a:off x="2571750" y="3610835"/>
            <a:ext cx="274217" cy="29614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20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P Powerpoint 2013 TEST">
  <a:themeElements>
    <a:clrScheme name="Custom 6">
      <a:dk1>
        <a:srgbClr val="000000"/>
      </a:dk1>
      <a:lt1>
        <a:srgbClr val="FFFFFF"/>
      </a:lt1>
      <a:dk2>
        <a:srgbClr val="004898"/>
      </a:dk2>
      <a:lt2>
        <a:srgbClr val="DEEAE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5C0"/>
      </a:hlink>
      <a:folHlink>
        <a:srgbClr val="0050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91432" bIns="0" rtlCol="0">
        <a:spAutoFit/>
      </a:bodyPr>
      <a:lstStyle>
        <a:defPPr>
          <a:lnSpc>
            <a:spcPct val="130000"/>
          </a:lnSpc>
          <a:defRPr sz="20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 EXTERNAL Powerpoint cyan" id="{59F84738-20D9-CE4F-84BE-EF0332D4A234}" vid="{4233218F-3CFD-334E-8559-6680A21A69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004898"/>
    </a:dk2>
    <a:lt2>
      <a:srgbClr val="DEEAEE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5C0"/>
    </a:hlink>
    <a:folHlink>
      <a:srgbClr val="00509F"/>
    </a:folHlink>
  </a:clrScheme>
</a:themeOverride>
</file>

<file path=ppt/theme/themeOverride2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004898"/>
    </a:dk2>
    <a:lt2>
      <a:srgbClr val="DEEAEE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5C0"/>
    </a:hlink>
    <a:folHlink>
      <a:srgbClr val="00509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441b15-7a7b-4bfc-98d5-d48f257de5a2">
      <Value>990</Value>
    </TaxCatchAll>
    <b62684e9d5a44fcdb48513576d0087fd xmlns="19441b15-7a7b-4bfc-98d5-d48f257de5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eac418ad-f9ce-4e3f-83a5-839ea24daaed</TermId>
        </TermInfo>
      </Terms>
    </b62684e9d5a44fcdb48513576d0087fd>
    <l0546c0e7c4342e28ea55c91c152a9fc xmlns="19441b15-7a7b-4bfc-98d5-d48f257de5a2">
      <Terms xmlns="http://schemas.microsoft.com/office/infopath/2007/PartnerControls"/>
    </l0546c0e7c4342e28ea55c91c152a9f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P Template" ma:contentTypeID="0x0101008A144E229A0EC8408C449EB30F20204700F0FD9C77CB95B4419B2234E0B671230D" ma:contentTypeVersion="7" ma:contentTypeDescription="" ma:contentTypeScope="" ma:versionID="367cc4259c0d7d74e9af0ea6fae4a2d6">
  <xsd:schema xmlns:xsd="http://www.w3.org/2001/XMLSchema" xmlns:xs="http://www.w3.org/2001/XMLSchema" xmlns:p="http://schemas.microsoft.com/office/2006/metadata/properties" xmlns:ns2="19441b15-7a7b-4bfc-98d5-d48f257de5a2" xmlns:ns3="841a6f0d-ba12-4ce1-879a-a9d6b61b3c96" targetNamespace="http://schemas.microsoft.com/office/2006/metadata/properties" ma:root="true" ma:fieldsID="9a89528cdbb9710055ba6779f8114a8a" ns2:_="" ns3:_="">
    <xsd:import namespace="19441b15-7a7b-4bfc-98d5-d48f257de5a2"/>
    <xsd:import namespace="841a6f0d-ba12-4ce1-879a-a9d6b61b3c96"/>
    <xsd:element name="properties">
      <xsd:complexType>
        <xsd:sequence>
          <xsd:element name="documentManagement">
            <xsd:complexType>
              <xsd:all>
                <xsd:element ref="ns2:b62684e9d5a44fcdb48513576d0087f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l0546c0e7c4342e28ea55c91c152a9fc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41b15-7a7b-4bfc-98d5-d48f257de5a2" elementFormDefault="qualified">
    <xsd:import namespace="http://schemas.microsoft.com/office/2006/documentManagement/types"/>
    <xsd:import namespace="http://schemas.microsoft.com/office/infopath/2007/PartnerControls"/>
    <xsd:element name="b62684e9d5a44fcdb48513576d0087fd" ma:index="8" ma:taxonomy="true" ma:internalName="b62684e9d5a44fcdb48513576d0087fd" ma:taxonomyFieldName="Template_x0020_type" ma:displayName="Template type" ma:default="" ma:fieldId="{b62684e9-d5a4-4fcd-b485-13576d0087fd}" ma:sspId="342feb5f-407f-4d79-a6e1-7fec79807d58" ma:termSetId="3a6182cb-3de4-4225-8319-6d492d7a8a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2213eb7-e22b-44b9-a648-6fc9da879633}" ma:internalName="TaxCatchAll" ma:showField="CatchAllData" ma:web="19441b15-7a7b-4bfc-98d5-d48f257de5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2213eb7-e22b-44b9-a648-6fc9da879633}" ma:internalName="TaxCatchAllLabel" ma:readOnly="true" ma:showField="CatchAllDataLabel" ma:web="19441b15-7a7b-4bfc-98d5-d48f257de5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0546c0e7c4342e28ea55c91c152a9fc" ma:index="14" nillable="true" ma:taxonomy="true" ma:internalName="l0546c0e7c4342e28ea55c91c152a9fc" ma:taxonomyFieldName="Disposal_x0020_Class" ma:displayName="Disposal Class" ma:readOnly="false" ma:fieldId="{50546c0e-7c43-42e2-8ea5-5c91c152a9fc}" ma:sspId="342feb5f-407f-4d79-a6e1-7fec79807d58" ma:termSetId="85c89a8f-9dd2-45ce-a34e-36564eac60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a6f0d-ba12-4ce1-879a-a9d6b61b3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841a6f0d-ba12-4ce1-879a-a9d6b61b3c96"/>
    <ds:schemaRef ds:uri="http://schemas.openxmlformats.org/package/2006/metadata/core-properties"/>
    <ds:schemaRef ds:uri="19441b15-7a7b-4bfc-98d5-d48f257de5a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B3E4DE-52CA-4675-A0B4-421E0F9C7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41b15-7a7b-4bfc-98d5-d48f257de5a2"/>
    <ds:schemaRef ds:uri="841a6f0d-ba12-4ce1-879a-a9d6b61b3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770</Words>
  <Application>Microsoft Office PowerPoint</Application>
  <PresentationFormat>On-screen Show (16:9)</PresentationFormat>
  <Paragraphs>133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Adobe Arabic</vt:lpstr>
      <vt:lpstr>Arial</vt:lpstr>
      <vt:lpstr>Calibri</vt:lpstr>
      <vt:lpstr>HelveticaNeue LT 45 Light</vt:lpstr>
      <vt:lpstr>Wingdings</vt:lpstr>
      <vt:lpstr>OP Powerpoint 2013 TEST</vt:lpstr>
      <vt:lpstr>PowerPoint Presentation</vt:lpstr>
      <vt:lpstr>What are micro-credentials?</vt:lpstr>
      <vt:lpstr>Why micro-credentials?</vt:lpstr>
      <vt:lpstr>Micro-credentials are not new!</vt:lpstr>
      <vt:lpstr>EduBits, the Otago Polytechnic response. Why?</vt:lpstr>
      <vt:lpstr>What are EduBits? </vt:lpstr>
      <vt:lpstr>Two parts to our EduBits service</vt:lpstr>
      <vt:lpstr>Some EduBits …</vt:lpstr>
      <vt:lpstr>Pathways…</vt:lpstr>
      <vt:lpstr>PowerPoint Presentation</vt:lpstr>
      <vt:lpstr>Advantages of micro-credentials</vt:lpstr>
      <vt:lpstr>Benefits for industry </vt:lpstr>
      <vt:lpstr>Benefits for the learner </vt:lpstr>
      <vt:lpstr>Challenges for NZ Qualifications System</vt:lpstr>
      <vt:lpstr>Challenges for NZ Qualifications System (cont)</vt:lpstr>
      <vt:lpstr>Challenges for NZ Qualifications System (cont)</vt:lpstr>
      <vt:lpstr>Developing an EduBit</vt:lpstr>
      <vt:lpstr>Obtaining an EduBit</vt:lpstr>
    </vt:vector>
  </TitlesOfParts>
  <Company>Otago Polytechnic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Barron</dc:creator>
  <cp:lastModifiedBy>Phil Ker</cp:lastModifiedBy>
  <cp:revision>41</cp:revision>
  <cp:lastPrinted>2014-09-29T23:14:09Z</cp:lastPrinted>
  <dcterms:created xsi:type="dcterms:W3CDTF">2018-06-19T22:59:33Z</dcterms:created>
  <dcterms:modified xsi:type="dcterms:W3CDTF">2018-09-05T20:03:40Z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0x0101008A144E229A0EC8408C449EB30F20204700F0FD9C77CB95B4419B2234E0B671230D</vt:lpwstr>
  </property>
  <property fmtid="{D5CDD505-2E9C-101B-9397-08002B2CF9AE}" pid="3" name="TaxKeyword">
    <vt:lpwstr/>
  </property>
  <property fmtid="{D5CDD505-2E9C-101B-9397-08002B2CF9AE}" pid="4" name="TaxKeywordTaxHTField">
    <vt:lpwstr/>
  </property>
  <property fmtid="{D5CDD505-2E9C-101B-9397-08002B2CF9AE}" pid="5" name="Template type">
    <vt:lpwstr>990;#Powerpoint|eac418ad-f9ce-4e3f-83a5-839ea24daaed</vt:lpwstr>
  </property>
  <property fmtid="{D5CDD505-2E9C-101B-9397-08002B2CF9AE}" pid="6" name="Disposal Class">
    <vt:lpwstr/>
  </property>
</Properties>
</file>