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1" r:id="rId2"/>
    <p:sldId id="334" r:id="rId3"/>
    <p:sldId id="257" r:id="rId4"/>
    <p:sldId id="434" r:id="rId5"/>
    <p:sldId id="256" r:id="rId6"/>
    <p:sldId id="447" r:id="rId7"/>
    <p:sldId id="464" r:id="rId8"/>
    <p:sldId id="458" r:id="rId9"/>
    <p:sldId id="403" r:id="rId10"/>
    <p:sldId id="462" r:id="rId11"/>
    <p:sldId id="463" r:id="rId12"/>
    <p:sldId id="424" r:id="rId13"/>
    <p:sldId id="438" r:id="rId14"/>
    <p:sldId id="465" r:id="rId15"/>
    <p:sldId id="297" r:id="rId16"/>
    <p:sldId id="476" r:id="rId17"/>
    <p:sldId id="439" r:id="rId18"/>
    <p:sldId id="477" r:id="rId19"/>
    <p:sldId id="479" r:id="rId20"/>
    <p:sldId id="396" r:id="rId21"/>
    <p:sldId id="440" r:id="rId22"/>
    <p:sldId id="480" r:id="rId23"/>
    <p:sldId id="441" r:id="rId24"/>
    <p:sldId id="482" r:id="rId25"/>
    <p:sldId id="442" r:id="rId26"/>
    <p:sldId id="483" r:id="rId27"/>
    <p:sldId id="443" r:id="rId28"/>
    <p:sldId id="484" r:id="rId29"/>
    <p:sldId id="437" r:id="rId30"/>
    <p:sldId id="485" r:id="rId31"/>
    <p:sldId id="397" r:id="rId32"/>
    <p:sldId id="486" r:id="rId33"/>
    <p:sldId id="461" r:id="rId34"/>
    <p:sldId id="459" r:id="rId35"/>
    <p:sldId id="266" r:id="rId36"/>
    <p:sldId id="401"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n Abord-Babin" initials="JA" lastIdx="4" clrIdx="0"/>
  <p:cmAuthor id="2" name="Julien Abord-Babin" initials="JA [2]" lastIdx="1" clrIdx="1"/>
  <p:cmAuthor id="3" name="Shawn Anctil" initials="SA"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1D63"/>
    <a:srgbClr val="44255B"/>
    <a:srgbClr val="2AB164"/>
    <a:srgbClr val="94BE46"/>
    <a:srgbClr val="41AE3F"/>
    <a:srgbClr val="E0515D"/>
    <a:srgbClr val="C85E38"/>
    <a:srgbClr val="D05A20"/>
    <a:srgbClr val="D1703D"/>
    <a:srgbClr val="445D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1" autoAdjust="0"/>
    <p:restoredTop sz="67388" autoAdjust="0"/>
  </p:normalViewPr>
  <p:slideViewPr>
    <p:cSldViewPr snapToGrid="0" snapToObjects="1">
      <p:cViewPr varScale="1">
        <p:scale>
          <a:sx n="142" d="100"/>
          <a:sy n="142" d="100"/>
        </p:scale>
        <p:origin x="352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343" cy="467071"/>
          </a:xfrm>
          <a:prstGeom prst="rect">
            <a:avLst/>
          </a:prstGeom>
        </p:spPr>
        <p:txBody>
          <a:bodyPr vert="horz" lIns="93307" tIns="46654" rIns="93307" bIns="46654" rtlCol="0"/>
          <a:lstStyle>
            <a:lvl1pPr algn="l">
              <a:defRPr sz="1200"/>
            </a:lvl1pPr>
          </a:lstStyle>
          <a:p>
            <a:endParaRPr lang="en-US"/>
          </a:p>
        </p:txBody>
      </p:sp>
      <p:sp>
        <p:nvSpPr>
          <p:cNvPr id="3" name="Date Placeholder 2"/>
          <p:cNvSpPr>
            <a:spLocks noGrp="1"/>
          </p:cNvSpPr>
          <p:nvPr>
            <p:ph type="dt" idx="1"/>
          </p:nvPr>
        </p:nvSpPr>
        <p:spPr>
          <a:xfrm>
            <a:off x="3978135" y="0"/>
            <a:ext cx="3043343" cy="467071"/>
          </a:xfrm>
          <a:prstGeom prst="rect">
            <a:avLst/>
          </a:prstGeom>
        </p:spPr>
        <p:txBody>
          <a:bodyPr vert="horz" lIns="93307" tIns="46654" rIns="93307" bIns="46654" rtlCol="0"/>
          <a:lstStyle>
            <a:lvl1pPr algn="r">
              <a:defRPr sz="1200"/>
            </a:lvl1pPr>
          </a:lstStyle>
          <a:p>
            <a:fld id="{EE76D1A1-9513-BD47-865D-825F1D495A29}" type="datetimeFigureOut">
              <a:rPr lang="en-US" smtClean="0"/>
              <a:t>1/27/19</a:t>
            </a:fld>
            <a:endParaRPr lang="en-US"/>
          </a:p>
        </p:txBody>
      </p:sp>
      <p:sp>
        <p:nvSpPr>
          <p:cNvPr id="4" name="Slide Image Placeholder 3"/>
          <p:cNvSpPr>
            <a:spLocks noGrp="1" noRot="1" noChangeAspect="1"/>
          </p:cNvSpPr>
          <p:nvPr>
            <p:ph type="sldImg" idx="2"/>
          </p:nvPr>
        </p:nvSpPr>
        <p:spPr>
          <a:xfrm>
            <a:off x="719138" y="1163638"/>
            <a:ext cx="5586412" cy="3141662"/>
          </a:xfrm>
          <a:prstGeom prst="rect">
            <a:avLst/>
          </a:prstGeom>
          <a:noFill/>
          <a:ln w="12700">
            <a:solidFill>
              <a:prstClr val="black"/>
            </a:solidFill>
          </a:ln>
        </p:spPr>
        <p:txBody>
          <a:bodyPr vert="horz" lIns="93307" tIns="46654" rIns="93307" bIns="46654" rtlCol="0" anchor="ctr"/>
          <a:lstStyle/>
          <a:p>
            <a:endParaRPr lang="en-US"/>
          </a:p>
        </p:txBody>
      </p:sp>
      <p:sp>
        <p:nvSpPr>
          <p:cNvPr id="5" name="Notes Placeholder 4"/>
          <p:cNvSpPr>
            <a:spLocks noGrp="1"/>
          </p:cNvSpPr>
          <p:nvPr>
            <p:ph type="body" sz="quarter" idx="3"/>
          </p:nvPr>
        </p:nvSpPr>
        <p:spPr>
          <a:xfrm>
            <a:off x="702311" y="4480006"/>
            <a:ext cx="5618480" cy="3665459"/>
          </a:xfrm>
          <a:prstGeom prst="rect">
            <a:avLst/>
          </a:prstGeom>
        </p:spPr>
        <p:txBody>
          <a:bodyPr vert="horz" lIns="93307" tIns="46654" rIns="93307" bIns="46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0"/>
            <a:ext cx="3043343" cy="467070"/>
          </a:xfrm>
          <a:prstGeom prst="rect">
            <a:avLst/>
          </a:prstGeom>
        </p:spPr>
        <p:txBody>
          <a:bodyPr vert="horz" lIns="93307" tIns="46654" rIns="93307" bIns="46654"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0"/>
            <a:ext cx="3043343" cy="467070"/>
          </a:xfrm>
          <a:prstGeom prst="rect">
            <a:avLst/>
          </a:prstGeom>
        </p:spPr>
        <p:txBody>
          <a:bodyPr vert="horz" lIns="93307" tIns="46654" rIns="93307" bIns="46654" rtlCol="0" anchor="b"/>
          <a:lstStyle>
            <a:lvl1pPr algn="r">
              <a:defRPr sz="1200"/>
            </a:lvl1pPr>
          </a:lstStyle>
          <a:p>
            <a:fld id="{5F36A8B5-2CCE-7347-83E1-756108BF756E}" type="slidenum">
              <a:rPr lang="en-US" smtClean="0"/>
              <a:t>‹#›</a:t>
            </a:fld>
            <a:endParaRPr lang="en-US"/>
          </a:p>
        </p:txBody>
      </p:sp>
    </p:spTree>
    <p:extLst>
      <p:ext uri="{BB962C8B-B14F-4D97-AF65-F5344CB8AC3E}">
        <p14:creationId xmlns:p14="http://schemas.microsoft.com/office/powerpoint/2010/main" val="87164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ecd-ilibrary.org/social-issues-migration-health/the-risk-of-automation-for-jobs-in-oecd-countries_5jlz9h56dvq7-en" TargetMode="External"/><Relationship Id="rId4" Type="http://schemas.openxmlformats.org/officeDocument/2006/relationships/hyperlink" Target="https://www.mckinsey.com/global-themes/future-of-organizations-and-work/what-the-future-of-work-will-mean-for-jobs-skills-and-wages"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aie.org/blog/hashtag-heroes-social-media-combat-intolerance/" TargetMode="External"/><Relationship Id="rId4" Type="http://schemas.openxmlformats.org/officeDocument/2006/relationships/hyperlink" Target="https://www.eaie.org/blog/lifelong-career-guidance-students/"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1" Type="http://schemas.openxmlformats.org/officeDocument/2006/relationships/hyperlink" Target="http://www.necvancouver.org/about-us/strategic-partnerships" TargetMode="External"/><Relationship Id="rId12" Type="http://schemas.openxmlformats.org/officeDocument/2006/relationships/hyperlink" Target="https://continuum.ccnb.ca/autochtones/" TargetMode="External"/><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www.yukoncollege.yk.ca/programs/centres-institutes/Institute-of-Indigenous-self-determination" TargetMode="External"/><Relationship Id="rId4" Type="http://schemas.openxmlformats.org/officeDocument/2006/relationships/hyperlink" Target="https://www.okanagan.bc.ca/Campus_and_Community/employees/publicaffairs/news.html?BlogEntryID=39055" TargetMode="External"/><Relationship Id="rId5" Type="http://schemas.openxmlformats.org/officeDocument/2006/relationships/hyperlink" Target="https://thestarphoenix.com/news/local-news/sask-polytech-launches-new-indigenous-student-success-strategy" TargetMode="External"/><Relationship Id="rId6" Type="http://schemas.openxmlformats.org/officeDocument/2006/relationships/hyperlink" Target="https://www.yukoncollege.yk.ca/news/201805/government-yukon-approves-colleges-new-bachelor-arts-indigenous-governance" TargetMode="External"/><Relationship Id="rId7" Type="http://schemas.openxmlformats.org/officeDocument/2006/relationships/hyperlink" Target="https://www.nsnews.com/lifestyle/capu-s-aboriginal-education-program-offers-a-way-in-for-students-who-dropped-out-1.23262931" TargetMode="External"/><Relationship Id="rId8" Type="http://schemas.openxmlformats.org/officeDocument/2006/relationships/hyperlink" Target="http://www.confederationcollege.ca/centre-for-policy-and-research-in-indigenous-learning" TargetMode="External"/><Relationship Id="rId9" Type="http://schemas.openxmlformats.org/officeDocument/2006/relationships/hyperlink" Target="http://www.confederationcollege.ca/about-confederation/corporate-information/negahneewin-council" TargetMode="External"/><Relationship Id="rId10" Type="http://schemas.openxmlformats.org/officeDocument/2006/relationships/hyperlink" Target="http://www.confederationcollege.ca/program/aboriginal-community-advocac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skillsfuture.sg/credit/about/"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ukoncollege.yk.ca/programs/climate-change-policy" TargetMode="External"/><Relationship Id="rId4" Type="http://schemas.openxmlformats.org/officeDocument/2006/relationships/hyperlink" Target="https://flemingcollege.ca/programs/ecological-restoration" TargetMode="External"/><Relationship Id="rId5" Type="http://schemas.openxmlformats.org/officeDocument/2006/relationships/hyperlink" Target="https://flemingcollege.ca/programs/environmental-technology" TargetMode="External"/><Relationship Id="rId6" Type="http://schemas.openxmlformats.org/officeDocument/2006/relationships/hyperlink" Target="https://flemingcollege.ca/programs/advanced-water-systems-operations-and-management-co-op" TargetMode="External"/><Relationship Id="rId7" Type="http://schemas.openxmlformats.org/officeDocument/2006/relationships/hyperlink" Target="https://flemingcollege.ca/cawt" TargetMode="External"/><Relationship Id="rId8" Type="http://schemas.openxmlformats.org/officeDocument/2006/relationships/hyperlink" Target="https://academics.sheridancollege.ca/programs/environmental-control" TargetMode="External"/><Relationship Id="rId9" Type="http://schemas.openxmlformats.org/officeDocument/2006/relationships/hyperlink" Target="http://www.kpu.ca/agriculture"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lgonquincollege.com/news/2016/10/20/algonquin-college-announces-innovation-entrepreneurship-learning-centre-institute-indigenous-entrepreneurship/" TargetMode="External"/><Relationship Id="rId4" Type="http://schemas.openxmlformats.org/officeDocument/2006/relationships/hyperlink" Target="http://www.algonquincollege.com/alumni/benefits-perks/entrepreneurship-centre/" TargetMode="External"/><Relationship Id="rId5" Type="http://schemas.openxmlformats.org/officeDocument/2006/relationships/hyperlink" Target="https://www.conestogac.on.ca/c4e/" TargetMode="External"/><Relationship Id="rId6" Type="http://schemas.openxmlformats.org/officeDocument/2006/relationships/hyperlink" Target="https://www.cegeplimoilou.ca/futurs-etudiants/programmes-et-formations/entrepreneuriat-etudes/"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s://www.eaie.org/blog/employability-transferable-skills-that-matt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otherjones.com/politics/2017/10/you-will-lose-your-job-to-a-robot-and-sooner-than-you-think/" TargetMode="External"/><Relationship Id="rId4" Type="http://schemas.openxmlformats.org/officeDocument/2006/relationships/hyperlink" Target="http://fortune.com/2017/11/29/robots-automation-replace-jobs-mckinsey-report-800-million/"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DO NOT READ</a:t>
            </a:r>
          </a:p>
          <a:p>
            <a:r>
              <a:rPr lang="pt-PT" dirty="0"/>
              <a:t>Description of session:</a:t>
            </a:r>
          </a:p>
          <a:p>
            <a:r>
              <a:rPr lang="en-US" dirty="0"/>
              <a:t>The constant onslaught of new technology, such as artificial intelligence (AI), is quickly changing the world of work. We will soon see some occupations completely automated as others change dramatically to leverage newly available technologies. At the same time, the structure of the labour market is changing – the new gig economy, combined with the ever-evolving technological landscape, requires a revolutionary approach to traditional postsecondary education. Canada’s colleges and polytechnics are up to the challenge. This presentation will focus on how these institutions are taking innovative approaches to meet the future demands of the labour market, preparing the workforce of tomorrow. </a:t>
            </a:r>
            <a:endParaRPr lang="en-CA" dirty="0"/>
          </a:p>
          <a:p>
            <a:endParaRPr lang="en-CA" dirty="0"/>
          </a:p>
        </p:txBody>
      </p:sp>
      <p:sp>
        <p:nvSpPr>
          <p:cNvPr id="4" name="Slide Number Placeholder 3"/>
          <p:cNvSpPr>
            <a:spLocks noGrp="1"/>
          </p:cNvSpPr>
          <p:nvPr>
            <p:ph type="sldNum" sz="quarter" idx="10"/>
          </p:nvPr>
        </p:nvSpPr>
        <p:spPr/>
        <p:txBody>
          <a:bodyPr/>
          <a:lstStyle/>
          <a:p>
            <a:fld id="{5F36A8B5-2CCE-7347-83E1-756108BF756E}" type="slidenum">
              <a:rPr lang="en-US" smtClean="0"/>
              <a:t>1</a:t>
            </a:fld>
            <a:endParaRPr lang="en-US"/>
          </a:p>
        </p:txBody>
      </p:sp>
    </p:spTree>
    <p:extLst>
      <p:ext uri="{BB962C8B-B14F-4D97-AF65-F5344CB8AC3E}">
        <p14:creationId xmlns:p14="http://schemas.microsoft.com/office/powerpoint/2010/main" val="28700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20">
              <a:defRPr/>
            </a:pPr>
            <a:r>
              <a:rPr lang="en-US" sz="1400" dirty="0"/>
              <a:t>This topic is so hot that </a:t>
            </a:r>
            <a:r>
              <a:rPr lang="en-US" sz="1400" i="1" dirty="0"/>
              <a:t>MIT Technology Review</a:t>
            </a:r>
            <a:r>
              <a:rPr lang="en-US" sz="1400" dirty="0"/>
              <a:t> decided to start keeping tabs on all the numbers different groups have come up with about predicted job losses (and some gains) at the hands of automation, robots, and AI.</a:t>
            </a:r>
          </a:p>
          <a:p>
            <a:pPr defTabSz="922920">
              <a:defRPr/>
            </a:pPr>
            <a:endParaRPr lang="en-US" sz="1400" dirty="0"/>
          </a:p>
          <a:p>
            <a:pPr defTabSz="922920">
              <a:defRPr/>
            </a:pPr>
            <a:r>
              <a:rPr lang="en-US" sz="1400" dirty="0"/>
              <a:t>As you can see, no one agrees. Predictions range from optimistic to devastating, differing by tens of millions of jobs even when comparing similar time frames. Of course, not all statistics are created equal so I have chosen to highlight an </a:t>
            </a:r>
            <a:r>
              <a:rPr lang="en-US" sz="1400" dirty="0">
                <a:hlinkClick r:id="rId3"/>
              </a:rPr>
              <a:t>OECD study</a:t>
            </a:r>
            <a:r>
              <a:rPr lang="en-US" sz="1400" dirty="0"/>
              <a:t> suggesting that 9 percent of jobs in the organization’s 21 member countries are automatable, and </a:t>
            </a:r>
            <a:r>
              <a:rPr lang="en-US" sz="1400" dirty="0">
                <a:hlinkClick r:id="rId4"/>
              </a:rPr>
              <a:t>a McKinsey report</a:t>
            </a:r>
            <a:r>
              <a:rPr lang="en-US" sz="1400" dirty="0"/>
              <a:t> from last year that said 400 million to 800 million jobs worldwide could be automated by 2030. And let’s not forget the fact that countries like Germany with high rates of automation are thriving with low unemployment rates!</a:t>
            </a:r>
          </a:p>
          <a:p>
            <a:pPr defTabSz="922920">
              <a:defRPr/>
            </a:pPr>
            <a:endParaRPr lang="en-US" b="1" dirty="0"/>
          </a:p>
          <a:p>
            <a:endParaRPr lang="en-US" dirty="0"/>
          </a:p>
          <a:p>
            <a:endParaRPr lang="en-CA" dirty="0"/>
          </a:p>
        </p:txBody>
      </p:sp>
      <p:sp>
        <p:nvSpPr>
          <p:cNvPr id="4" name="Slide Number Placeholder 3"/>
          <p:cNvSpPr>
            <a:spLocks noGrp="1"/>
          </p:cNvSpPr>
          <p:nvPr>
            <p:ph type="sldNum" sz="quarter" idx="5"/>
          </p:nvPr>
        </p:nvSpPr>
        <p:spPr/>
        <p:txBody>
          <a:bodyPr/>
          <a:lstStyle/>
          <a:p>
            <a:fld id="{5F36A8B5-2CCE-7347-83E1-756108BF756E}" type="slidenum">
              <a:rPr lang="en-US" smtClean="0"/>
              <a:t>10</a:t>
            </a:fld>
            <a:endParaRPr lang="en-US"/>
          </a:p>
        </p:txBody>
      </p:sp>
    </p:spTree>
    <p:extLst>
      <p:ext uri="{BB962C8B-B14F-4D97-AF65-F5344CB8AC3E}">
        <p14:creationId xmlns:p14="http://schemas.microsoft.com/office/powerpoint/2010/main" val="60315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a great analysis of the jobs at highest risk for elimination, and the protective effect higher education can have – any compensation and benefits managers in the audience?!</a:t>
            </a:r>
          </a:p>
          <a:p>
            <a:endParaRPr lang="en-US" sz="1400" dirty="0"/>
          </a:p>
          <a:p>
            <a:pPr defTabSz="914317"/>
            <a:r>
              <a:rPr lang="en-US" sz="1400" dirty="0"/>
              <a:t>We aren’t quite there yet, but t</a:t>
            </a:r>
            <a:r>
              <a:rPr lang="en-CA" sz="1400" dirty="0"/>
              <a:t>he future of international higher education is absolutely shaped and changed by global phenomena like automation, and it is our job to address this. </a:t>
            </a:r>
          </a:p>
          <a:p>
            <a:pPr defTabSz="914317"/>
            <a:endParaRPr lang="en-US" sz="1400" dirty="0"/>
          </a:p>
          <a:p>
            <a:pPr defTabSz="914317"/>
            <a:r>
              <a:rPr lang="en-US" sz="1400" dirty="0"/>
              <a:t>(where is this from?) </a:t>
            </a:r>
            <a:endParaRPr lang="en-CA" sz="1400" dirty="0"/>
          </a:p>
          <a:p>
            <a:endParaRPr lang="en-CA" sz="1400" dirty="0"/>
          </a:p>
        </p:txBody>
      </p:sp>
      <p:sp>
        <p:nvSpPr>
          <p:cNvPr id="4" name="Slide Number Placeholder 3"/>
          <p:cNvSpPr>
            <a:spLocks noGrp="1"/>
          </p:cNvSpPr>
          <p:nvPr>
            <p:ph type="sldNum" sz="quarter" idx="5"/>
          </p:nvPr>
        </p:nvSpPr>
        <p:spPr/>
        <p:txBody>
          <a:bodyPr/>
          <a:lstStyle/>
          <a:p>
            <a:fld id="{5F36A8B5-2CCE-7347-83E1-756108BF756E}" type="slidenum">
              <a:rPr lang="en-US" smtClean="0"/>
              <a:t>11</a:t>
            </a:fld>
            <a:endParaRPr lang="en-US"/>
          </a:p>
        </p:txBody>
      </p:sp>
    </p:spTree>
    <p:extLst>
      <p:ext uri="{BB962C8B-B14F-4D97-AF65-F5344CB8AC3E}">
        <p14:creationId xmlns:p14="http://schemas.microsoft.com/office/powerpoint/2010/main" val="118012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20">
              <a:defRPr/>
            </a:pPr>
            <a:r>
              <a:rPr lang="en-US" sz="1400" dirty="0"/>
              <a:t>Now lets look more closely at some of the major global shifts that are bearing influence in </a:t>
            </a:r>
            <a:r>
              <a:rPr lang="en-US" sz="1400" dirty="0" err="1"/>
              <a:t>post-secondary</a:t>
            </a:r>
            <a:r>
              <a:rPr lang="en-US" sz="1400" dirty="0"/>
              <a:t> education, and look at some examples of how Canadian and international </a:t>
            </a:r>
            <a:r>
              <a:rPr lang="en-US" sz="1400" dirty="0" err="1"/>
              <a:t>post-secondary</a:t>
            </a:r>
            <a:r>
              <a:rPr lang="en-US" sz="1400" dirty="0"/>
              <a:t> institutions are tackling them. </a:t>
            </a:r>
          </a:p>
        </p:txBody>
      </p:sp>
      <p:sp>
        <p:nvSpPr>
          <p:cNvPr id="4" name="Slide Number Placeholder 3"/>
          <p:cNvSpPr>
            <a:spLocks noGrp="1"/>
          </p:cNvSpPr>
          <p:nvPr>
            <p:ph type="sldNum" sz="quarter" idx="10"/>
          </p:nvPr>
        </p:nvSpPr>
        <p:spPr/>
        <p:txBody>
          <a:bodyPr/>
          <a:lstStyle/>
          <a:p>
            <a:fld id="{5F36A8B5-2CCE-7347-83E1-756108BF756E}" type="slidenum">
              <a:rPr lang="en-US" smtClean="0"/>
              <a:t>12</a:t>
            </a:fld>
            <a:endParaRPr lang="en-US"/>
          </a:p>
        </p:txBody>
      </p:sp>
    </p:spTree>
    <p:extLst>
      <p:ext uri="{BB962C8B-B14F-4D97-AF65-F5344CB8AC3E}">
        <p14:creationId xmlns:p14="http://schemas.microsoft.com/office/powerpoint/2010/main" val="418834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Given I started of talking about robots and automation, of course I have to begin with technology disruption!</a:t>
            </a:r>
            <a:endParaRPr lang="en-CA" sz="1400" b="1" dirty="0"/>
          </a:p>
          <a:p>
            <a:r>
              <a:rPr lang="en-CA" sz="1400" dirty="0"/>
              <a:t>The meteoric rise of online learning and the impact of technology on teaching, learning and administration serve as constant disruptors. As technology continues to integrate and change the world we live in, higher education must also change and integrate new technology in order to prepare students for in-demand jobs. </a:t>
            </a:r>
          </a:p>
          <a:p>
            <a:endParaRPr lang="en-US" sz="1400" dirty="0"/>
          </a:p>
          <a:p>
            <a:r>
              <a:rPr lang="en-US" sz="1400" dirty="0"/>
              <a:t>A</a:t>
            </a:r>
            <a:r>
              <a:rPr lang="en-CA" sz="1400" dirty="0"/>
              <a:t>n example here is </a:t>
            </a:r>
            <a:r>
              <a:rPr lang="en-US" sz="1400" dirty="0"/>
              <a:t>George Brown College launching Canada’s first comprehensive certificate program in blockchain technology to help address a serious shortage of developer talent in the growing field.  </a:t>
            </a:r>
            <a:endParaRPr lang="en-CA"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 will just note here that I have included the most relevant SDGs attached to each of the trends I will present.</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13</a:t>
            </a:fld>
            <a:endParaRPr lang="en-US"/>
          </a:p>
        </p:txBody>
      </p:sp>
    </p:spTree>
    <p:extLst>
      <p:ext uri="{BB962C8B-B14F-4D97-AF65-F5344CB8AC3E}">
        <p14:creationId xmlns:p14="http://schemas.microsoft.com/office/powerpoint/2010/main" val="4513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international example I want to point you to here is Woz U – the latest project of Steve Wozniak, famous co-founder of Apple. This is an online platform where students have 24/7 access to online programs with LIVE access to instructors and mentors, high-quality video-based curriculum, and comprehensive career services. How will traditional higher ed compete?!</a:t>
            </a:r>
          </a:p>
          <a:p>
            <a:endParaRPr lang="en-US" sz="1400" dirty="0"/>
          </a:p>
          <a:p>
            <a:r>
              <a:rPr lang="en-US" sz="1400" dirty="0"/>
              <a:t>DO NOT READ </a:t>
            </a:r>
          </a:p>
          <a:p>
            <a:endParaRPr lang="en-US" sz="1400" dirty="0"/>
          </a:p>
          <a:p>
            <a:r>
              <a:rPr lang="en-US" sz="1400" dirty="0"/>
              <a:t>RBC – mobility map of skills to identify those that compose occupations – ex coding for coal miners</a:t>
            </a:r>
          </a:p>
          <a:p>
            <a:r>
              <a:rPr lang="en-US" sz="1400" dirty="0"/>
              <a:t>UK - +connect </a:t>
            </a:r>
            <a:endParaRPr lang="en-CA" sz="1400" dirty="0"/>
          </a:p>
        </p:txBody>
      </p:sp>
      <p:sp>
        <p:nvSpPr>
          <p:cNvPr id="4" name="Slide Number Placeholder 3"/>
          <p:cNvSpPr>
            <a:spLocks noGrp="1"/>
          </p:cNvSpPr>
          <p:nvPr>
            <p:ph type="sldNum" sz="quarter" idx="5"/>
          </p:nvPr>
        </p:nvSpPr>
        <p:spPr/>
        <p:txBody>
          <a:bodyPr/>
          <a:lstStyle/>
          <a:p>
            <a:fld id="{5F36A8B5-2CCE-7347-83E1-756108BF756E}" type="slidenum">
              <a:rPr lang="en-US" smtClean="0"/>
              <a:t>14</a:t>
            </a:fld>
            <a:endParaRPr lang="en-US"/>
          </a:p>
        </p:txBody>
      </p:sp>
    </p:spTree>
    <p:extLst>
      <p:ext uri="{BB962C8B-B14F-4D97-AF65-F5344CB8AC3E}">
        <p14:creationId xmlns:p14="http://schemas.microsoft.com/office/powerpoint/2010/main" val="268910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 second trend I want to mention is shifting demographics. Around the globe there is a decline in the youth population and an increase in the senior population. In fact, it is projected that Africa is the only place where the youth population will continue to grow until 2025. </a:t>
            </a:r>
          </a:p>
          <a:p>
            <a:endParaRPr lang="en-US" sz="1400" dirty="0"/>
          </a:p>
          <a:p>
            <a:r>
              <a:rPr lang="en-US" sz="1400" dirty="0"/>
              <a:t>In Canadian colleges and institutes, programs and services both reflect this. An example here is the huge increases in programming for in-demand fields like healthcare for aging populations and “aging” research using smart apartments, wearable technology and virtual reality. Sheridan College’s Centre for Elder Research has been conducting innovative Lab to Life® research for over 15 years, enhancing the quality of life of older adults while serving as an education and research hub for the community. </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defTabSz="933072">
              <a:defRPr/>
            </a:pPr>
            <a:fld id="{7FD21A71-5055-9645-A51A-E14E63CE1B9E}" type="slidenum">
              <a:rPr lang="en-US">
                <a:solidFill>
                  <a:prstClr val="black"/>
                </a:solidFill>
                <a:latin typeface="Calibri"/>
              </a:rPr>
              <a:pPr defTabSz="933072">
                <a:defRPr/>
              </a:pPr>
              <a:t>15</a:t>
            </a:fld>
            <a:endParaRPr lang="en-US">
              <a:solidFill>
                <a:prstClr val="black"/>
              </a:solidFill>
              <a:latin typeface="Calibri"/>
            </a:endParaRPr>
          </a:p>
        </p:txBody>
      </p:sp>
    </p:spTree>
    <p:extLst>
      <p:ext uri="{BB962C8B-B14F-4D97-AF65-F5344CB8AC3E}">
        <p14:creationId xmlns:p14="http://schemas.microsoft.com/office/powerpoint/2010/main" val="118362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dirty="0"/>
              <a:t>The international example I want to share is in the Netherlands who, based on a program in Spain from the 90’s, has retirement homes that are allowing PSE students to live rent-free alongside the elderly residents. Students are required to spend at least 30 hours per month acting as “good neighbors” helping with things like errands and company. This shows how innovative we can be when it comes to addressing the needs of aging populations via different elements of higher education. </a:t>
            </a:r>
          </a:p>
        </p:txBody>
      </p:sp>
      <p:sp>
        <p:nvSpPr>
          <p:cNvPr id="4" name="Slide Number Placeholder 3"/>
          <p:cNvSpPr>
            <a:spLocks noGrp="1"/>
          </p:cNvSpPr>
          <p:nvPr>
            <p:ph type="sldNum" sz="quarter" idx="5"/>
          </p:nvPr>
        </p:nvSpPr>
        <p:spPr/>
        <p:txBody>
          <a:bodyPr/>
          <a:lstStyle/>
          <a:p>
            <a:fld id="{5F36A8B5-2CCE-7347-83E1-756108BF756E}" type="slidenum">
              <a:rPr lang="en-US" smtClean="0"/>
              <a:t>16</a:t>
            </a:fld>
            <a:endParaRPr lang="en-US"/>
          </a:p>
        </p:txBody>
      </p:sp>
    </p:spTree>
    <p:extLst>
      <p:ext uri="{BB962C8B-B14F-4D97-AF65-F5344CB8AC3E}">
        <p14:creationId xmlns:p14="http://schemas.microsoft.com/office/powerpoint/2010/main" val="3615186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04"/>
            <a:r>
              <a:rPr lang="en-US" sz="1400" dirty="0"/>
              <a:t>- Related to changing demographics is the </a:t>
            </a:r>
            <a:r>
              <a:rPr lang="en-CA" sz="1400" dirty="0"/>
              <a:t>new diversity of learners on campus. The new focus on education for all - ensuring education for women and other disadvantaged groups – and the pressure to reskill or upskill to find meaningful work, results in students of different ages, backgrounds, etc. all together in our institutions. With this diversity comes the need to meet a wide range of student expectations, everything from </a:t>
            </a:r>
            <a:r>
              <a:rPr lang="en-CA" sz="1400" dirty="0">
                <a:hlinkClick r:id="rId3"/>
              </a:rPr>
              <a:t>feeling welcome on campus</a:t>
            </a:r>
            <a:r>
              <a:rPr lang="en-CA" sz="1400" dirty="0"/>
              <a:t> for immigrants to  </a:t>
            </a:r>
            <a:r>
              <a:rPr lang="en-CA" sz="1400" dirty="0">
                <a:hlinkClick r:id="rId4"/>
              </a:rPr>
              <a:t>valuable career services</a:t>
            </a:r>
            <a:r>
              <a:rPr lang="en-CA" sz="1400" dirty="0"/>
              <a:t> and tailored support. Creating and nurturing quality student experiences with the aim of retaining both national and international students is key in this climate.</a:t>
            </a:r>
            <a:endParaRPr lang="en-US" sz="1400" dirty="0"/>
          </a:p>
          <a:p>
            <a:endParaRPr lang="en-US" sz="1400" dirty="0"/>
          </a:p>
          <a:p>
            <a:r>
              <a:rPr lang="en-US" sz="1400" dirty="0"/>
              <a:t>An example here is college and institutes focus on mental health </a:t>
            </a:r>
            <a:r>
              <a:rPr lang="mr-IN" sz="1400" dirty="0"/>
              <a:t>–</a:t>
            </a:r>
            <a:r>
              <a:rPr lang="en-US" sz="1400" dirty="0"/>
              <a:t> </a:t>
            </a:r>
            <a:r>
              <a:rPr lang="en-CA" sz="1400" dirty="0"/>
              <a:t>over one fifth of postsecondary students report being depressed/anxious/battling other mental health issues according to reports. S</a:t>
            </a:r>
            <a:r>
              <a:rPr lang="en-US" sz="1400" dirty="0" err="1"/>
              <a:t>trengthening</a:t>
            </a:r>
            <a:r>
              <a:rPr lang="en-US" sz="1400" dirty="0"/>
              <a:t> the support systems for students (and faculty) to ensure availability of resources and appropriate mental health services is a key focus - almost all colleges have robust mental health support services for students from helplines, to culturally appropriate access to elders for indigenous students. Institutions are also creating many programs to prepare workers to deal with mental health issues: for example, </a:t>
            </a:r>
            <a:r>
              <a:rPr lang="en-US" sz="1400" dirty="0" err="1"/>
              <a:t>Langara</a:t>
            </a:r>
            <a:r>
              <a:rPr lang="en-US" sz="1400" dirty="0"/>
              <a:t> College and JIBC both offer courses to help paramedics, personal-support workers, and other first responders deal with mental health and post-traumatic stress.</a:t>
            </a:r>
          </a:p>
          <a:p>
            <a:endParaRPr lang="en-US" sz="1400" dirty="0"/>
          </a:p>
          <a:p>
            <a:r>
              <a:rPr lang="en-US" sz="1400" dirty="0"/>
              <a:t>DO NOT READ</a:t>
            </a:r>
          </a:p>
          <a:p>
            <a:r>
              <a:rPr lang="en-US" sz="1400" dirty="0"/>
              <a:t>Ex – pathways between types of institutions in Canada </a:t>
            </a:r>
          </a:p>
          <a:p>
            <a:r>
              <a:rPr lang="en-US" sz="1400" dirty="0"/>
              <a:t>Bow Valley Immigration</a:t>
            </a:r>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17</a:t>
            </a:fld>
            <a:endParaRPr lang="en-US"/>
          </a:p>
        </p:txBody>
      </p:sp>
    </p:spTree>
    <p:extLst>
      <p:ext uri="{BB962C8B-B14F-4D97-AF65-F5344CB8AC3E}">
        <p14:creationId xmlns:p14="http://schemas.microsoft.com/office/powerpoint/2010/main" val="1959768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Internationally, I want to share an example that is responding to learner preferences and adapting education to meet their needs. The Academic Credit Bank System in the Republic of Korea is a central agency for continuing education that recognizes diverse learning experiences from both school AND out-of-school. When a learner accumulates the necessary CBS-approved credits, he/she can be awarded a degree.  How cool to see a program adapted to the fulsome way we actually acquire skills!</a:t>
            </a:r>
          </a:p>
          <a:p>
            <a:endParaRPr lang="en-US" sz="1400" dirty="0"/>
          </a:p>
          <a:p>
            <a:r>
              <a:rPr lang="en-US" sz="1400" dirty="0"/>
              <a:t>D</a:t>
            </a:r>
            <a:r>
              <a:rPr lang="en-CA" sz="1400" dirty="0"/>
              <a:t>O NOT READ </a:t>
            </a:r>
          </a:p>
          <a:p>
            <a:r>
              <a:rPr lang="en-US" sz="1400" dirty="0"/>
              <a:t>Finland flexible admission and study time</a:t>
            </a:r>
            <a:endParaRPr lang="en-CA" sz="1400" dirty="0"/>
          </a:p>
        </p:txBody>
      </p:sp>
      <p:sp>
        <p:nvSpPr>
          <p:cNvPr id="4" name="Slide Number Placeholder 3"/>
          <p:cNvSpPr>
            <a:spLocks noGrp="1"/>
          </p:cNvSpPr>
          <p:nvPr>
            <p:ph type="sldNum" sz="quarter" idx="5"/>
          </p:nvPr>
        </p:nvSpPr>
        <p:spPr/>
        <p:txBody>
          <a:bodyPr/>
          <a:lstStyle/>
          <a:p>
            <a:fld id="{5F36A8B5-2CCE-7347-83E1-756108BF756E}" type="slidenum">
              <a:rPr lang="en-US" smtClean="0"/>
              <a:t>18</a:t>
            </a:fld>
            <a:endParaRPr lang="en-US"/>
          </a:p>
        </p:txBody>
      </p:sp>
    </p:spTree>
    <p:extLst>
      <p:ext uri="{BB962C8B-B14F-4D97-AF65-F5344CB8AC3E}">
        <p14:creationId xmlns:p14="http://schemas.microsoft.com/office/powerpoint/2010/main" val="427013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Next up is Internationalization or globalization</a:t>
            </a:r>
          </a:p>
          <a:p>
            <a:r>
              <a:rPr lang="en-CA" sz="1400" dirty="0"/>
              <a:t>Governments, businesses and educational institutions are all focused on this – international politics, global marketplaces etc. We often make the link to national prosperity via trade and economic growth, as well as the recruitment and training of skilled workers for labor shortages. In a globalized world, we see all of these elements playing out in PSE. Trump’s America and Brexit are demonstrating how closing borders and protectionist world views are changing the international student landscape, while Canada stands in stark contrast with its commitment to</a:t>
            </a:r>
            <a:r>
              <a:rPr lang="en-CA" sz="1400" b="1" dirty="0"/>
              <a:t> open borders and preparing citizens for a global labour market.</a:t>
            </a:r>
          </a:p>
          <a:p>
            <a:endParaRPr lang="en-CA" sz="1400" b="1" dirty="0"/>
          </a:p>
          <a:p>
            <a:pPr defTabSz="923004"/>
            <a:r>
              <a:rPr lang="en-US" sz="1400" dirty="0"/>
              <a:t>A</a:t>
            </a:r>
            <a:r>
              <a:rPr lang="en-CA" sz="1400" dirty="0"/>
              <a:t>n example of how Canadian colleges and institutes are tackling this is </a:t>
            </a:r>
            <a:r>
              <a:rPr lang="en-US" sz="1400" dirty="0"/>
              <a:t>Centennial’s Global Citizenship &amp; Equity Outcomes – They have identified 6 learning outcomes that have been embedded into almost all programs, preparing students to succeed in the global marketplace. These outcomes require students to develop global citizenship, equity and inclusion knowledge, skills and experiences as it relates to the sustainability of resources, individual and community identities, critical social analysis and enhanced personal and social responsibility.</a:t>
            </a:r>
          </a:p>
          <a:p>
            <a:endParaRPr lang="en-US" sz="1400" dirty="0"/>
          </a:p>
          <a:p>
            <a:endParaRPr lang="en-US" sz="1400" dirty="0"/>
          </a:p>
          <a:p>
            <a:r>
              <a:rPr lang="en-US" sz="1400" dirty="0"/>
              <a:t>DO NOT READ (for reference only):</a:t>
            </a:r>
          </a:p>
          <a:p>
            <a:r>
              <a:rPr lang="en-US" sz="1400" dirty="0"/>
              <a:t>Centennial’s 6 GCEI learning outcomes:</a:t>
            </a:r>
          </a:p>
          <a:p>
            <a:r>
              <a:rPr lang="en-US" sz="1400" dirty="0"/>
              <a:t>1 Identify one’s roles and responsibilities as a global citizen in personal and professional life.</a:t>
            </a:r>
          </a:p>
          <a:p>
            <a:r>
              <a:rPr lang="en-US" sz="1400" dirty="0"/>
              <a:t>2 Identify beliefs, values and </a:t>
            </a:r>
            <a:r>
              <a:rPr lang="en-US" sz="1400" dirty="0" err="1"/>
              <a:t>behaviours</a:t>
            </a:r>
            <a:r>
              <a:rPr lang="en-US" sz="1400" dirty="0"/>
              <a:t> that form individual and community identities and the basis for respectful relationships.</a:t>
            </a:r>
          </a:p>
          <a:p>
            <a:r>
              <a:rPr lang="en-US" sz="1400" dirty="0"/>
              <a:t>3 Analyze issues of equity at the personal, professional and global level.</a:t>
            </a:r>
          </a:p>
          <a:p>
            <a:r>
              <a:rPr lang="en-US" sz="1400" dirty="0"/>
              <a:t>4 Analyze the use of the world’s resources to achieve sustainability and equitable distribution at the personal, professional and global level.</a:t>
            </a:r>
          </a:p>
          <a:p>
            <a:r>
              <a:rPr lang="en-US" sz="1400" dirty="0"/>
              <a:t>5 Identify and challenge unjust practices in local and global systems.</a:t>
            </a:r>
          </a:p>
          <a:p>
            <a:r>
              <a:rPr lang="en-US" sz="1400" dirty="0"/>
              <a:t>6 Support personal and social responsibility initiatives at the local, national or global level.</a:t>
            </a:r>
          </a:p>
          <a:p>
            <a:endParaRPr lang="en-CA" sz="1400" dirty="0"/>
          </a:p>
          <a:p>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19</a:t>
            </a:fld>
            <a:endParaRPr lang="en-US"/>
          </a:p>
        </p:txBody>
      </p:sp>
    </p:spTree>
    <p:extLst>
      <p:ext uri="{BB962C8B-B14F-4D97-AF65-F5344CB8AC3E}">
        <p14:creationId xmlns:p14="http://schemas.microsoft.com/office/powerpoint/2010/main" val="209627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2">
              <a:defRPr/>
            </a:pPr>
            <a:r>
              <a:rPr lang="en-US" sz="1400" dirty="0"/>
              <a:t>It is my pleasure to be with you today to first, tell you a little bit about CICan and what’s happening across Canada, and globally, as it relates to the </a:t>
            </a:r>
            <a:r>
              <a:rPr lang="en-US" sz="1400" dirty="0" err="1"/>
              <a:t>post-secondary</a:t>
            </a:r>
            <a:r>
              <a:rPr lang="en-US" sz="1400" dirty="0"/>
              <a:t> landscape. </a:t>
            </a:r>
          </a:p>
          <a:p>
            <a:pPr defTabSz="933072">
              <a:defRPr/>
            </a:pPr>
            <a:endParaRPr lang="en-US" sz="1400" dirty="0"/>
          </a:p>
          <a:p>
            <a:pPr defTabSz="933072">
              <a:defRPr/>
            </a:pPr>
            <a:r>
              <a:rPr lang="en-US" sz="1400" dirty="0"/>
              <a:t>I’ll touch on some of the big trends and challenges in our sector look at examples of what CICan’s extraordinary members are doing to meet these opportunities head on in Canada, ensuring graduates have the skills they need for the new world of work. </a:t>
            </a:r>
          </a:p>
          <a:p>
            <a:pPr defTabSz="933072"/>
            <a:endParaRPr lang="en-US" sz="1400" dirty="0"/>
          </a:p>
          <a:p>
            <a:pPr defTabSz="933072"/>
            <a:endParaRPr lang="en-US" sz="1400" dirty="0"/>
          </a:p>
        </p:txBody>
      </p:sp>
      <p:sp>
        <p:nvSpPr>
          <p:cNvPr id="4" name="Slide Number Placeholder 3"/>
          <p:cNvSpPr>
            <a:spLocks noGrp="1"/>
          </p:cNvSpPr>
          <p:nvPr>
            <p:ph type="sldNum" sz="quarter" idx="10"/>
          </p:nvPr>
        </p:nvSpPr>
        <p:spPr/>
        <p:txBody>
          <a:bodyPr/>
          <a:lstStyle/>
          <a:p>
            <a:fld id="{82F507D5-6429-4135-888C-4F7C6698D31B}" type="slidenum">
              <a:rPr lang="en-US" smtClean="0"/>
              <a:t>2</a:t>
            </a:fld>
            <a:endParaRPr lang="en-US"/>
          </a:p>
        </p:txBody>
      </p:sp>
    </p:spTree>
    <p:extLst>
      <p:ext uri="{BB962C8B-B14F-4D97-AF65-F5344CB8AC3E}">
        <p14:creationId xmlns:p14="http://schemas.microsoft.com/office/powerpoint/2010/main" val="385584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international example I will site here is Brazil’s Science Without Borders program. This national scholarship program promoted the expansion and internationalization of science, technology, and innovation to improve Brazilian competitiveness via international mobility of PSE students and researchers. With 100,000 scholarships funded, the greatest achievement has perhaps been the dialogue between Brazilian higher education Institutions and their counterparts all over the world. </a:t>
            </a:r>
          </a:p>
          <a:p>
            <a:endParaRPr lang="en-US"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20</a:t>
            </a:fld>
            <a:endParaRPr lang="en-US"/>
          </a:p>
        </p:txBody>
      </p:sp>
    </p:spTree>
    <p:extLst>
      <p:ext uri="{BB962C8B-B14F-4D97-AF65-F5344CB8AC3E}">
        <p14:creationId xmlns:p14="http://schemas.microsoft.com/office/powerpoint/2010/main" val="239202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Almost all countries settled by Europeans are working to reconcile with the Indigenous peoples whose lands we occupy. Helping these individuals find inclusion in education and the support they need to thrive is critical. Canada has focused a great deal in the past few years on reconciliation with its Indigenous peoples and colleges and institutes are leaders in this space given they are community-based and located in many rural and remote areas. </a:t>
            </a:r>
            <a:endParaRPr lang="en-CA" sz="1400" dirty="0"/>
          </a:p>
          <a:p>
            <a:pPr lvl="0"/>
            <a:endParaRPr lang="en-CA" sz="1400" dirty="0"/>
          </a:p>
          <a:p>
            <a:pPr lvl="0"/>
            <a:r>
              <a:rPr lang="en-CA" sz="1400" dirty="0"/>
              <a:t>An example here is Yukon College’s </a:t>
            </a:r>
            <a:r>
              <a:rPr lang="en-CA" sz="1400" u="sng" dirty="0">
                <a:hlinkClick r:id="rId3"/>
              </a:rPr>
              <a:t>Institute of Indigenous Self-Determination</a:t>
            </a:r>
            <a:r>
              <a:rPr lang="en-CA" sz="1400" dirty="0"/>
              <a:t> – they work closely with all of the fourteen Yukon First Nations and give students the opportunity to learn from Indigenous leaders and professionals while also connecting researchers with Indigenous communities to help find solutions to northern challenges. </a:t>
            </a:r>
            <a:endParaRPr lang="en-CA" sz="1400" b="1" dirty="0"/>
          </a:p>
          <a:p>
            <a:pPr lvl="0"/>
            <a:endParaRPr lang="en-US" sz="1400" b="1" dirty="0"/>
          </a:p>
          <a:p>
            <a:pPr lvl="0"/>
            <a:r>
              <a:rPr lang="en-US" b="1" dirty="0"/>
              <a:t>DO NOT READ </a:t>
            </a:r>
          </a:p>
          <a:p>
            <a:pPr lvl="0"/>
            <a:r>
              <a:rPr lang="en-US" sz="1100" b="1" dirty="0"/>
              <a:t>Other examples:</a:t>
            </a:r>
            <a:endParaRPr lang="en-CA" sz="1100" b="1" dirty="0"/>
          </a:p>
          <a:p>
            <a:pPr lvl="0"/>
            <a:r>
              <a:rPr lang="en-CA" sz="1100" b="1" dirty="0"/>
              <a:t>-Okanagan College </a:t>
            </a:r>
            <a:r>
              <a:rPr lang="en-CA" sz="1100" u="sng" dirty="0">
                <a:hlinkClick r:id="rId4"/>
              </a:rPr>
              <a:t>Aboriginal Community Support Worker (ACSW) program</a:t>
            </a:r>
            <a:r>
              <a:rPr lang="en-CA" sz="1100" dirty="0"/>
              <a:t> was designed through extensive consultation with Indigenous communities in British Columbia and tackles the growing need for social and community support workers with a deeper knowledge of the specific challenges facing Indigenous individuals and families. </a:t>
            </a:r>
          </a:p>
          <a:p>
            <a:pPr lvl="0"/>
            <a:r>
              <a:rPr lang="en-CA" sz="1100" b="1" dirty="0"/>
              <a:t>-Saskatchewan Polytechnic</a:t>
            </a:r>
            <a:r>
              <a:rPr lang="en-CA" sz="1100" dirty="0"/>
              <a:t> has recently launched a new </a:t>
            </a:r>
            <a:r>
              <a:rPr lang="en-CA" sz="1100" u="sng" dirty="0">
                <a:hlinkClick r:id="rId5"/>
              </a:rPr>
              <a:t>Indigenous Student Success Strategy</a:t>
            </a:r>
            <a:r>
              <a:rPr lang="en-CA" sz="1100" dirty="0"/>
              <a:t> (June 2018).</a:t>
            </a:r>
          </a:p>
          <a:p>
            <a:pPr lvl="0"/>
            <a:r>
              <a:rPr lang="en-CA" sz="1100" b="1" dirty="0"/>
              <a:t>-Yukon College</a:t>
            </a:r>
            <a:r>
              <a:rPr lang="en-CA" sz="1100" dirty="0"/>
              <a:t> </a:t>
            </a:r>
            <a:r>
              <a:rPr lang="en-CA" sz="1100" u="sng" dirty="0">
                <a:hlinkClick r:id="rId6"/>
              </a:rPr>
              <a:t>Bachelor of Arts in Indigenous Governance</a:t>
            </a:r>
            <a:r>
              <a:rPr lang="en-CA" sz="1100" dirty="0"/>
              <a:t> developed in consultation with 14 Yukon First Nations designed to support the realization of Yukon First Nations self-government initiatives.</a:t>
            </a:r>
          </a:p>
          <a:p>
            <a:pPr lvl="0"/>
            <a:r>
              <a:rPr lang="en-CA" sz="1100" b="1" dirty="0"/>
              <a:t>-Capilano University</a:t>
            </a:r>
            <a:r>
              <a:rPr lang="en-CA" sz="1100" dirty="0"/>
              <a:t> new </a:t>
            </a:r>
            <a:r>
              <a:rPr lang="en-CA" sz="1100" u="sng" dirty="0">
                <a:hlinkClick r:id="rId7"/>
              </a:rPr>
              <a:t>University One for Aboriginal Learners</a:t>
            </a:r>
            <a:r>
              <a:rPr lang="en-CA" sz="1100" dirty="0"/>
              <a:t> is an eight-month program intended to help Aboriginal, Métis and Inuit students establish ground that will prepare them for further </a:t>
            </a:r>
            <a:r>
              <a:rPr lang="en-CA" sz="1100" dirty="0" err="1"/>
              <a:t>post-secondary</a:t>
            </a:r>
            <a:r>
              <a:rPr lang="en-CA" sz="1100" dirty="0"/>
              <a:t> education. </a:t>
            </a:r>
          </a:p>
          <a:p>
            <a:pPr lvl="0"/>
            <a:r>
              <a:rPr lang="en-CA" sz="1100" b="1" dirty="0"/>
              <a:t>-Confederation College’s</a:t>
            </a:r>
            <a:r>
              <a:rPr lang="en-CA" sz="1100" dirty="0"/>
              <a:t> </a:t>
            </a:r>
            <a:r>
              <a:rPr lang="en-CA" sz="1100" u="sng" dirty="0">
                <a:hlinkClick r:id="rId8"/>
              </a:rPr>
              <a:t>Centre for Policy and Research in Indigenous Learning (CPRIL)</a:t>
            </a:r>
            <a:r>
              <a:rPr lang="en-CA" sz="1100" dirty="0"/>
              <a:t> is the first and only college-based Indigenous education policy and research centre in Canada, and works closely the </a:t>
            </a:r>
            <a:r>
              <a:rPr lang="en-CA" sz="1100" u="sng" dirty="0" err="1">
                <a:hlinkClick r:id="rId9"/>
              </a:rPr>
              <a:t>Negahneewin</a:t>
            </a:r>
            <a:r>
              <a:rPr lang="en-CA" sz="1100" u="sng" dirty="0">
                <a:hlinkClick r:id="rId9"/>
              </a:rPr>
              <a:t> Council</a:t>
            </a:r>
            <a:r>
              <a:rPr lang="en-CA" sz="1100" dirty="0"/>
              <a:t> to facilitate inclusive dialogue on Indigenous learning and develop evidence-based policy to support Indigenous students. The college also trains students in social, legal, and political issues affecting Indigenous populations through the </a:t>
            </a:r>
            <a:r>
              <a:rPr lang="en-CA" sz="1100" u="sng" dirty="0">
                <a:hlinkClick r:id="rId10"/>
              </a:rPr>
              <a:t>Aboriginal Community Advocacy</a:t>
            </a:r>
            <a:r>
              <a:rPr lang="en-CA" sz="1100" dirty="0"/>
              <a:t>.</a:t>
            </a:r>
          </a:p>
          <a:p>
            <a:pPr lvl="0"/>
            <a:r>
              <a:rPr lang="en-CA" sz="1100" b="1" dirty="0"/>
              <a:t>-Native Education College</a:t>
            </a:r>
            <a:r>
              <a:rPr lang="en-CA" sz="1100" dirty="0"/>
              <a:t> has </a:t>
            </a:r>
            <a:r>
              <a:rPr lang="en-CA" sz="1100" u="sng" dirty="0">
                <a:hlinkClick r:id="rId11"/>
              </a:rPr>
              <a:t>established strategic partnerships</a:t>
            </a:r>
            <a:r>
              <a:rPr lang="en-CA" sz="1100" dirty="0"/>
              <a:t> with First Nations and Indigenous agencies throughout British Columbia to deliver accredited </a:t>
            </a:r>
            <a:r>
              <a:rPr lang="en-CA" sz="1100" dirty="0" err="1"/>
              <a:t>post-secondary</a:t>
            </a:r>
            <a:r>
              <a:rPr lang="en-CA" sz="1100" dirty="0"/>
              <a:t> and adult-upgrading programs developed with Indigenous content and teaching methods while allowing the learners to remain in their communities.</a:t>
            </a:r>
          </a:p>
          <a:p>
            <a:pPr lvl="0"/>
            <a:r>
              <a:rPr lang="en-CA" sz="1100" dirty="0"/>
              <a:t>-The </a:t>
            </a:r>
            <a:r>
              <a:rPr lang="en-CA" sz="1100" b="1" dirty="0"/>
              <a:t>Collège </a:t>
            </a:r>
            <a:r>
              <a:rPr lang="en-CA" sz="1100" b="1" dirty="0" err="1"/>
              <a:t>communautaire</a:t>
            </a:r>
            <a:r>
              <a:rPr lang="en-CA" sz="1100" b="1" dirty="0"/>
              <a:t> du Nouveau-Brunswick (CCNB)</a:t>
            </a:r>
            <a:r>
              <a:rPr lang="en-CA" sz="1100" dirty="0"/>
              <a:t> has worked with a number of local First Nations community partners to identify and help </a:t>
            </a:r>
            <a:r>
              <a:rPr lang="en-CA" sz="1100" u="sng" dirty="0">
                <a:hlinkClick r:id="rId12"/>
              </a:rPr>
              <a:t>coordinate culturally sensitive Indigenous programming</a:t>
            </a:r>
            <a:r>
              <a:rPr lang="en-CA" sz="1100" dirty="0"/>
              <a:t> that responds to the unique educational needs of the community, and now incorporates Indigenous teaching methods in its programs, including talking circles and regular classroom visits from local Elders.</a:t>
            </a:r>
          </a:p>
          <a:p>
            <a:endParaRPr lang="en-CA" dirty="0"/>
          </a:p>
        </p:txBody>
      </p:sp>
      <p:sp>
        <p:nvSpPr>
          <p:cNvPr id="4" name="Slide Number Placeholder 3"/>
          <p:cNvSpPr>
            <a:spLocks noGrp="1"/>
          </p:cNvSpPr>
          <p:nvPr>
            <p:ph type="sldNum" sz="quarter" idx="10"/>
          </p:nvPr>
        </p:nvSpPr>
        <p:spPr/>
        <p:txBody>
          <a:bodyPr/>
          <a:lstStyle/>
          <a:p>
            <a:fld id="{5F36A8B5-2CCE-7347-83E1-756108BF756E}" type="slidenum">
              <a:rPr lang="en-US" smtClean="0"/>
              <a:t>21</a:t>
            </a:fld>
            <a:endParaRPr lang="en-US"/>
          </a:p>
        </p:txBody>
      </p:sp>
    </p:spTree>
    <p:extLst>
      <p:ext uri="{BB962C8B-B14F-4D97-AF65-F5344CB8AC3E}">
        <p14:creationId xmlns:p14="http://schemas.microsoft.com/office/powerpoint/2010/main" val="3112149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400" dirty="0"/>
              <a:t>Internationally, Otago Polytechnic in New Zealand is an incredible institution that has evolved in partnership with its indigenous community. They have committed to </a:t>
            </a:r>
            <a:r>
              <a:rPr lang="en-US" sz="1400" dirty="0"/>
              <a:t>staff proportionate to </a:t>
            </a:r>
            <a:r>
              <a:rPr lang="en-US" sz="1400" dirty="0" err="1"/>
              <a:t>M¯aori</a:t>
            </a:r>
            <a:r>
              <a:rPr lang="en-US" sz="1400" dirty="0"/>
              <a:t> learners, embedding </a:t>
            </a:r>
            <a:r>
              <a:rPr lang="en-US" sz="1400" dirty="0" err="1"/>
              <a:t>M¯aori</a:t>
            </a:r>
            <a:r>
              <a:rPr lang="en-US" sz="1400" dirty="0"/>
              <a:t> knowledge and perspectives in all </a:t>
            </a:r>
            <a:r>
              <a:rPr lang="en-US" sz="1400" dirty="0" err="1"/>
              <a:t>programmes</a:t>
            </a:r>
            <a:r>
              <a:rPr lang="en-US" sz="1400" dirty="0"/>
              <a:t>, and much more. </a:t>
            </a:r>
            <a:endParaRPr lang="en-CA" sz="1400" b="1" dirty="0"/>
          </a:p>
        </p:txBody>
      </p:sp>
      <p:sp>
        <p:nvSpPr>
          <p:cNvPr id="4" name="Slide Number Placeholder 3"/>
          <p:cNvSpPr>
            <a:spLocks noGrp="1"/>
          </p:cNvSpPr>
          <p:nvPr>
            <p:ph type="sldNum" sz="quarter" idx="10"/>
          </p:nvPr>
        </p:nvSpPr>
        <p:spPr/>
        <p:txBody>
          <a:bodyPr/>
          <a:lstStyle/>
          <a:p>
            <a:fld id="{5F36A8B5-2CCE-7347-83E1-756108BF756E}" type="slidenum">
              <a:rPr lang="en-US" smtClean="0"/>
              <a:t>22</a:t>
            </a:fld>
            <a:endParaRPr lang="en-US"/>
          </a:p>
        </p:txBody>
      </p:sp>
    </p:spTree>
    <p:extLst>
      <p:ext uri="{BB962C8B-B14F-4D97-AF65-F5344CB8AC3E}">
        <p14:creationId xmlns:p14="http://schemas.microsoft.com/office/powerpoint/2010/main" val="1290069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7">
              <a:defRPr/>
            </a:pPr>
            <a:r>
              <a:rPr lang="en-US" sz="1400" dirty="0"/>
              <a:t>With quickly changing technology having an impact on all sectors of the economy, and thus on all jobs, the importance of life-long learning and upskilling has never been greater. Higher education institutions have a unique opportunity to become hubs of knowledge, mentoring and networking for our learners over their lifespan.  </a:t>
            </a:r>
          </a:p>
          <a:p>
            <a:pPr defTabSz="914317">
              <a:defRPr/>
            </a:pPr>
            <a:endParaRPr lang="en-US" sz="1400" dirty="0"/>
          </a:p>
          <a:p>
            <a:pPr defTabSz="914317">
              <a:defRPr/>
            </a:pPr>
            <a:r>
              <a:rPr lang="en-US" sz="1400" dirty="0"/>
              <a:t>An example of adapting to this changing world is targeting displaced workers who’s roles have been made obsolete by technology. At Lethbridge College they have a  wind turbine technician training program for laid off oil and gas workers to equip them to work in a new field. </a:t>
            </a:r>
          </a:p>
          <a:p>
            <a:endParaRPr lang="en-US" sz="1400" dirty="0"/>
          </a:p>
          <a:p>
            <a:r>
              <a:rPr lang="en-US" dirty="0"/>
              <a:t>DO NOT READ</a:t>
            </a:r>
          </a:p>
          <a:p>
            <a:r>
              <a:rPr lang="en-US" sz="1100" dirty="0"/>
              <a:t>Other examples</a:t>
            </a:r>
          </a:p>
          <a:p>
            <a:endParaRPr lang="en-US" sz="1100" dirty="0"/>
          </a:p>
          <a:p>
            <a:r>
              <a:rPr lang="en-US" sz="1100" dirty="0"/>
              <a:t>B</a:t>
            </a:r>
            <a:r>
              <a:rPr lang="en-CA" sz="1100" dirty="0"/>
              <a:t>CIT’s SITE is an advanced placement and prior learning assessment model developed for returning military veterans, but now widely used to help attribute individuals personalized skills and giving them classroom credit for previous work and life experience. </a:t>
            </a:r>
          </a:p>
          <a:p>
            <a:endParaRPr lang="en-CA" dirty="0"/>
          </a:p>
        </p:txBody>
      </p:sp>
      <p:sp>
        <p:nvSpPr>
          <p:cNvPr id="4" name="Slide Number Placeholder 3"/>
          <p:cNvSpPr>
            <a:spLocks noGrp="1"/>
          </p:cNvSpPr>
          <p:nvPr>
            <p:ph type="sldNum" sz="quarter" idx="10"/>
          </p:nvPr>
        </p:nvSpPr>
        <p:spPr/>
        <p:txBody>
          <a:bodyPr/>
          <a:lstStyle/>
          <a:p>
            <a:fld id="{5F36A8B5-2CCE-7347-83E1-756108BF756E}" type="slidenum">
              <a:rPr lang="en-US" smtClean="0"/>
              <a:t>23</a:t>
            </a:fld>
            <a:endParaRPr lang="en-US"/>
          </a:p>
        </p:txBody>
      </p:sp>
    </p:spTree>
    <p:extLst>
      <p:ext uri="{BB962C8B-B14F-4D97-AF65-F5344CB8AC3E}">
        <p14:creationId xmlns:p14="http://schemas.microsoft.com/office/powerpoint/2010/main" val="304140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a:t>
            </a:r>
            <a:r>
              <a:rPr lang="en-CA" sz="1400" dirty="0"/>
              <a:t>internationally, Singapore’s </a:t>
            </a:r>
            <a:r>
              <a:rPr lang="en-US" sz="1400" dirty="0" err="1">
                <a:hlinkClick r:id="rId3"/>
              </a:rPr>
              <a:t>SkillsFuture</a:t>
            </a:r>
            <a:r>
              <a:rPr lang="en-US" sz="1400" dirty="0">
                <a:hlinkClick r:id="rId3"/>
              </a:rPr>
              <a:t> Credit</a:t>
            </a:r>
            <a:r>
              <a:rPr lang="en-US" sz="1400" dirty="0"/>
              <a:t>, is an innovative government program that offers direct subsidies to all Singapore citizens over the age of 25 (with higher subsidies for mid-career professionals). In 2016, the program encompassed over 18,000 courses and was used by over 126,000 Singaporeans. </a:t>
            </a:r>
            <a:endParaRPr lang="en-CA" sz="1400" dirty="0"/>
          </a:p>
          <a:p>
            <a:endParaRPr lang="en-US" b="1" dirty="0"/>
          </a:p>
          <a:p>
            <a:r>
              <a:rPr lang="en-US" dirty="0"/>
              <a:t>DO NOT READ</a:t>
            </a:r>
          </a:p>
          <a:p>
            <a:pPr defTabSz="923087"/>
            <a:r>
              <a:rPr lang="en-CA" sz="1100" dirty="0"/>
              <a:t>Scotland – yellow ribbon program giving credits for military experience (have a database for credits and programs </a:t>
            </a:r>
            <a:r>
              <a:rPr lang="en-CA" sz="1100" dirty="0" err="1"/>
              <a:t>etc</a:t>
            </a:r>
            <a:r>
              <a:rPr lang="en-CA" sz="1100" dirty="0"/>
              <a:t>) </a:t>
            </a:r>
            <a:endParaRPr lang="en-CA" dirty="0"/>
          </a:p>
          <a:p>
            <a:endParaRPr lang="en-CA" dirty="0"/>
          </a:p>
        </p:txBody>
      </p:sp>
      <p:sp>
        <p:nvSpPr>
          <p:cNvPr id="4" name="Slide Number Placeholder 3"/>
          <p:cNvSpPr>
            <a:spLocks noGrp="1"/>
          </p:cNvSpPr>
          <p:nvPr>
            <p:ph type="sldNum" sz="quarter" idx="10"/>
          </p:nvPr>
        </p:nvSpPr>
        <p:spPr/>
        <p:txBody>
          <a:bodyPr/>
          <a:lstStyle/>
          <a:p>
            <a:fld id="{5F36A8B5-2CCE-7347-83E1-756108BF756E}" type="slidenum">
              <a:rPr lang="en-US" smtClean="0"/>
              <a:t>24</a:t>
            </a:fld>
            <a:endParaRPr lang="en-US"/>
          </a:p>
        </p:txBody>
      </p:sp>
    </p:spTree>
    <p:extLst>
      <p:ext uri="{BB962C8B-B14F-4D97-AF65-F5344CB8AC3E}">
        <p14:creationId xmlns:p14="http://schemas.microsoft.com/office/powerpoint/2010/main" val="24429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can’t go anywhere these days without hearing about climate change. It is having an impact on everything we do, from tourism to agriculture, to new sectors of the economy like clean technologies and ecological restoration. With huge strength in this area because of our abundance of natural resources, Canada has developed some very exciting ways of preparing employees for this new world of work. </a:t>
            </a:r>
          </a:p>
          <a:p>
            <a:endParaRPr lang="en-US" sz="1400" dirty="0"/>
          </a:p>
          <a:p>
            <a:pPr lvl="0"/>
            <a:r>
              <a:rPr lang="en-US" sz="1400" dirty="0"/>
              <a:t>The example I want to share here is Nova Scotia Community College – they have created the Education for Sustainability (EFS) faculty development course – a five day, 39-hour course</a:t>
            </a:r>
          </a:p>
          <a:p>
            <a:r>
              <a:rPr lang="en-US" sz="1400" dirty="0"/>
              <a:t>devoted to the examination of sustainability through the lens of higher education. It is </a:t>
            </a:r>
            <a:r>
              <a:rPr lang="en-US" sz="1400" b="1" dirty="0"/>
              <a:t>required of all </a:t>
            </a:r>
            <a:r>
              <a:rPr lang="en-US" sz="1400" dirty="0"/>
              <a:t>NSCC faculty and professional support employees to ensure this focus permeates all that they do and teach. </a:t>
            </a:r>
          </a:p>
          <a:p>
            <a:endParaRPr lang="en-US" sz="1400" dirty="0"/>
          </a:p>
          <a:p>
            <a:r>
              <a:rPr lang="en-US" sz="1400" dirty="0"/>
              <a:t>D</a:t>
            </a:r>
            <a:r>
              <a:rPr lang="en-CA" sz="1400" dirty="0"/>
              <a:t>O NOT READ</a:t>
            </a:r>
          </a:p>
          <a:p>
            <a:r>
              <a:rPr lang="en-US" sz="1100" dirty="0"/>
              <a:t>O</a:t>
            </a:r>
            <a:r>
              <a:rPr lang="en-CA" sz="1100" dirty="0" err="1"/>
              <a:t>ther</a:t>
            </a:r>
            <a:r>
              <a:rPr lang="en-CA" sz="1100" dirty="0"/>
              <a:t> examples</a:t>
            </a:r>
          </a:p>
          <a:p>
            <a:pPr lvl="0"/>
            <a:r>
              <a:rPr lang="en-CA" sz="1100" b="1" dirty="0"/>
              <a:t>Yukon College</a:t>
            </a:r>
            <a:r>
              <a:rPr lang="en-CA" sz="1100" dirty="0"/>
              <a:t> program in </a:t>
            </a:r>
            <a:r>
              <a:rPr lang="en-CA" sz="1100" u="sng" dirty="0">
                <a:hlinkClick r:id="rId3"/>
              </a:rPr>
              <a:t>Climate Change Policy</a:t>
            </a:r>
            <a:r>
              <a:rPr lang="en-CA" sz="1100" dirty="0"/>
              <a:t> </a:t>
            </a:r>
          </a:p>
          <a:p>
            <a:pPr lvl="0"/>
            <a:r>
              <a:rPr lang="en-CA" sz="1100" u="sng" dirty="0">
                <a:hlinkClick r:id="rId4"/>
              </a:rPr>
              <a:t>Ecological Restoration</a:t>
            </a:r>
            <a:r>
              <a:rPr lang="en-CA" sz="1100" dirty="0"/>
              <a:t> (joint program with Trent), </a:t>
            </a:r>
            <a:r>
              <a:rPr lang="en-CA" sz="1100" u="sng" dirty="0">
                <a:hlinkClick r:id="rId5"/>
              </a:rPr>
              <a:t>Environmental Technology</a:t>
            </a:r>
            <a:r>
              <a:rPr lang="en-CA" sz="1100" dirty="0"/>
              <a:t> and </a:t>
            </a:r>
            <a:r>
              <a:rPr lang="en-CA" sz="1100" u="sng" dirty="0">
                <a:hlinkClick r:id="rId6"/>
              </a:rPr>
              <a:t>Advanced Water Systems Operations and Management</a:t>
            </a:r>
            <a:r>
              <a:rPr lang="en-CA" sz="1100" dirty="0"/>
              <a:t> offered through the </a:t>
            </a:r>
            <a:r>
              <a:rPr lang="en-CA" sz="1100" b="1" dirty="0"/>
              <a:t>Fleming College</a:t>
            </a:r>
            <a:r>
              <a:rPr lang="en-CA" sz="1100" dirty="0"/>
              <a:t> </a:t>
            </a:r>
            <a:r>
              <a:rPr lang="en-CA" sz="1100" u="sng" dirty="0">
                <a:hlinkClick r:id="rId7"/>
              </a:rPr>
              <a:t>Centre for the Advancement of Wastewater Technologies</a:t>
            </a:r>
            <a:endParaRPr lang="en-CA" sz="1100" dirty="0"/>
          </a:p>
          <a:p>
            <a:pPr lvl="0"/>
            <a:r>
              <a:rPr lang="en-CA" sz="1100" b="1" dirty="0"/>
              <a:t>Sheridan College</a:t>
            </a:r>
            <a:r>
              <a:rPr lang="en-CA" sz="1100" dirty="0"/>
              <a:t> </a:t>
            </a:r>
            <a:r>
              <a:rPr lang="en-CA" sz="1100" u="sng" dirty="0">
                <a:hlinkClick r:id="rId8"/>
              </a:rPr>
              <a:t>Environmental Control</a:t>
            </a:r>
            <a:r>
              <a:rPr lang="en-CA" sz="1100" dirty="0"/>
              <a:t> graduate certificate</a:t>
            </a:r>
          </a:p>
          <a:p>
            <a:pPr lvl="0"/>
            <a:r>
              <a:rPr lang="en-CA" sz="1100" b="1" dirty="0"/>
              <a:t>Kwantlen Polytechnic </a:t>
            </a:r>
            <a:r>
              <a:rPr lang="en-CA" sz="1100" u="sng" dirty="0">
                <a:hlinkClick r:id="rId9"/>
              </a:rPr>
              <a:t>Bachelor of Applied Science in Sustainable Agriculture</a:t>
            </a:r>
            <a:endParaRPr lang="en-CA" sz="1100" dirty="0"/>
          </a:p>
          <a:p>
            <a:endParaRPr lang="en-US"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25</a:t>
            </a:fld>
            <a:endParaRPr lang="en-US"/>
          </a:p>
        </p:txBody>
      </p:sp>
    </p:spTree>
    <p:extLst>
      <p:ext uri="{BB962C8B-B14F-4D97-AF65-F5344CB8AC3E}">
        <p14:creationId xmlns:p14="http://schemas.microsoft.com/office/powerpoint/2010/main" val="319156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7">
              <a:defRPr/>
            </a:pPr>
            <a:r>
              <a:rPr lang="en-US" sz="1400" dirty="0"/>
              <a:t>An interesting international example here is from CICan’s Caribbean Education for Employment program in Jamaica. PSE institutions developed the curriculum they needed to train solar panel technicians. Given the abundance of sun, and the high price of electricity, Jamaica has leapt onto solar panel installation but of course, soon found they needed people to maintain them. </a:t>
            </a:r>
            <a:endParaRPr lang="en-CA"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26</a:t>
            </a:fld>
            <a:endParaRPr lang="en-US"/>
          </a:p>
        </p:txBody>
      </p:sp>
    </p:spTree>
    <p:extLst>
      <p:ext uri="{BB962C8B-B14F-4D97-AF65-F5344CB8AC3E}">
        <p14:creationId xmlns:p14="http://schemas.microsoft.com/office/powerpoint/2010/main" val="287050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Not only do we have to respond to changing climates, we also have to address the changing world of work. We no longer live in an era of being hired right out of school into the company we will retire from – people switch jobs and change careers regularly. We now have what many are calling a gig economy (as opposed to “career”) and there is a huge focus on entrepreneurship and start-up companies that are often short lived. Needless to say, preparing our students to thrive in this new environment is key, and Canadian colleges and institutes are doing a lot of interesting work in this area. </a:t>
            </a:r>
          </a:p>
          <a:p>
            <a:pPr lvl="0"/>
            <a:endParaRPr lang="en-US" sz="1400" dirty="0"/>
          </a:p>
          <a:p>
            <a:pPr defTabSz="914317">
              <a:defRPr/>
            </a:pPr>
            <a:r>
              <a:rPr lang="en-US" sz="1400" dirty="0"/>
              <a:t>The one example I will mention here is Algonquin College’s </a:t>
            </a:r>
            <a:r>
              <a:rPr lang="en-US" sz="1400" u="sng" dirty="0">
                <a:hlinkClick r:id="rId3"/>
              </a:rPr>
              <a:t>Institute for </a:t>
            </a:r>
            <a:r>
              <a:rPr lang="en-US" sz="1400" b="1" u="sng" dirty="0">
                <a:hlinkClick r:id="rId3"/>
              </a:rPr>
              <a:t>Indigenous</a:t>
            </a:r>
            <a:r>
              <a:rPr lang="en-US" sz="1400" u="sng" dirty="0">
                <a:hlinkClick r:id="rId3"/>
              </a:rPr>
              <a:t> Entrepreneurship</a:t>
            </a:r>
            <a:r>
              <a:rPr lang="en-US" sz="1400" u="sng" dirty="0"/>
              <a:t>. In addition to their </a:t>
            </a:r>
            <a:r>
              <a:rPr lang="en-US" sz="1400" u="sng" dirty="0" err="1">
                <a:hlinkClick r:id="rId4"/>
              </a:rPr>
              <a:t>IgniteAC</a:t>
            </a:r>
            <a:r>
              <a:rPr lang="en-US" sz="1400" u="sng" dirty="0">
                <a:hlinkClick r:id="rId4"/>
              </a:rPr>
              <a:t> Centre for Innovation and Entrepreneurship</a:t>
            </a:r>
            <a:r>
              <a:rPr lang="en-US" sz="1400" dirty="0"/>
              <a:t>, this </a:t>
            </a:r>
            <a:r>
              <a:rPr lang="en-US" sz="1400" dirty="0" err="1"/>
              <a:t>centre</a:t>
            </a:r>
            <a:r>
              <a:rPr lang="en-US" sz="1400" dirty="0"/>
              <a:t> was designed in consultation with indigenous communities and based on indigenous business principles. When indigenous learners arrive at Algonquin College, they find a place that echoes their heritage and provides the kind of foundation they need to succeed in this uncertain world.</a:t>
            </a:r>
          </a:p>
          <a:p>
            <a:pPr defTabSz="914317">
              <a:defRPr/>
            </a:pPr>
            <a:endParaRPr lang="en-US" sz="1400" dirty="0"/>
          </a:p>
          <a:p>
            <a:pPr defTabSz="914317">
              <a:defRPr/>
            </a:pPr>
            <a:r>
              <a:rPr lang="en-US" b="1" dirty="0"/>
              <a:t>DO NOT READ</a:t>
            </a:r>
          </a:p>
          <a:p>
            <a:pPr lvl="0"/>
            <a:r>
              <a:rPr lang="en-US" sz="1100" b="1" dirty="0"/>
              <a:t>Other examples</a:t>
            </a:r>
          </a:p>
          <a:p>
            <a:pPr lvl="0"/>
            <a:r>
              <a:rPr lang="en-US" sz="1100" b="1" dirty="0"/>
              <a:t>Conestoga College</a:t>
            </a:r>
            <a:r>
              <a:rPr lang="en-US" sz="1100" dirty="0"/>
              <a:t> </a:t>
            </a:r>
            <a:r>
              <a:rPr lang="en-US" sz="1100" u="sng" dirty="0">
                <a:hlinkClick r:id="rId5"/>
              </a:rPr>
              <a:t>Centre for Entrepreneurship (C4E)</a:t>
            </a:r>
            <a:endParaRPr lang="en-CA" sz="1100" dirty="0"/>
          </a:p>
          <a:p>
            <a:pPr lvl="0"/>
            <a:r>
              <a:rPr lang="fr-FR" sz="1100" dirty="0"/>
              <a:t>Le </a:t>
            </a:r>
            <a:r>
              <a:rPr lang="fr-FR" sz="1100" u="sng" dirty="0">
                <a:hlinkClick r:id="rId6"/>
              </a:rPr>
              <a:t>parcours Entrepreneuriat-études</a:t>
            </a:r>
            <a:r>
              <a:rPr lang="fr-FR" sz="1100" dirty="0"/>
              <a:t> au </a:t>
            </a:r>
            <a:r>
              <a:rPr lang="fr-FR" sz="1100" b="1" dirty="0"/>
              <a:t>Cégep Limoilou</a:t>
            </a:r>
            <a:endParaRPr lang="en-CA" sz="1100" dirty="0"/>
          </a:p>
          <a:p>
            <a:endParaRPr lang="en-CA" dirty="0"/>
          </a:p>
        </p:txBody>
      </p:sp>
      <p:sp>
        <p:nvSpPr>
          <p:cNvPr id="4" name="Slide Number Placeholder 3"/>
          <p:cNvSpPr>
            <a:spLocks noGrp="1"/>
          </p:cNvSpPr>
          <p:nvPr>
            <p:ph type="sldNum" sz="quarter" idx="10"/>
          </p:nvPr>
        </p:nvSpPr>
        <p:spPr/>
        <p:txBody>
          <a:bodyPr/>
          <a:lstStyle/>
          <a:p>
            <a:fld id="{5F36A8B5-2CCE-7347-83E1-756108BF756E}" type="slidenum">
              <a:rPr lang="en-US" smtClean="0"/>
              <a:t>27</a:t>
            </a:fld>
            <a:endParaRPr lang="en-US"/>
          </a:p>
        </p:txBody>
      </p:sp>
    </p:spTree>
    <p:extLst>
      <p:ext uri="{BB962C8B-B14F-4D97-AF65-F5344CB8AC3E}">
        <p14:creationId xmlns:p14="http://schemas.microsoft.com/office/powerpoint/2010/main" val="203424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dirty="0"/>
              <a:t>Similarly, the Basque region is supporting aspiring entrepreneurs with short four-day boot camps customized by </a:t>
            </a:r>
            <a:r>
              <a:rPr lang="en-US" sz="1400" dirty="0" err="1"/>
              <a:t>MassChallenge</a:t>
            </a:r>
            <a:r>
              <a:rPr lang="en-US" sz="1400" dirty="0"/>
              <a:t> to the Basque region.</a:t>
            </a:r>
          </a:p>
          <a:p>
            <a:endParaRPr lang="en-CA" dirty="0"/>
          </a:p>
        </p:txBody>
      </p:sp>
      <p:sp>
        <p:nvSpPr>
          <p:cNvPr id="4" name="Slide Number Placeholder 3"/>
          <p:cNvSpPr>
            <a:spLocks noGrp="1"/>
          </p:cNvSpPr>
          <p:nvPr>
            <p:ph type="sldNum" sz="quarter" idx="10"/>
          </p:nvPr>
        </p:nvSpPr>
        <p:spPr/>
        <p:txBody>
          <a:bodyPr/>
          <a:lstStyle/>
          <a:p>
            <a:fld id="{5F36A8B5-2CCE-7347-83E1-756108BF756E}" type="slidenum">
              <a:rPr lang="en-US" smtClean="0"/>
              <a:t>28</a:t>
            </a:fld>
            <a:endParaRPr lang="en-US"/>
          </a:p>
        </p:txBody>
      </p:sp>
    </p:spTree>
    <p:extLst>
      <p:ext uri="{BB962C8B-B14F-4D97-AF65-F5344CB8AC3E}">
        <p14:creationId xmlns:p14="http://schemas.microsoft.com/office/powerpoint/2010/main" val="774296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 linking business and industry to higher education is critical topic.</a:t>
            </a:r>
            <a:endParaRPr lang="en-CA" sz="1400" b="1" dirty="0"/>
          </a:p>
          <a:p>
            <a:r>
              <a:rPr lang="en-CA" sz="1400" b="1" dirty="0"/>
              <a:t>As employers’ experience challenges in hiring graduates with workforce-ready skills, there is a push for more cooperation between industry and higher education globally</a:t>
            </a:r>
            <a:r>
              <a:rPr lang="en-CA" sz="1400" dirty="0"/>
              <a:t>. This will come as no surprise to those of you who are leaders in this area. We have seen that with the future of automation, it’s expected that the workplace will undergo a dramatic transformation. Higher education institutions will need to stay ahead of these changes to ensure that graduates get appropriate workplace-ready and </a:t>
            </a:r>
            <a:r>
              <a:rPr lang="en-CA" sz="1400" dirty="0">
                <a:hlinkClick r:id="rId3"/>
              </a:rPr>
              <a:t>transferable skills</a:t>
            </a:r>
            <a:r>
              <a:rPr lang="en-CA" sz="1400" dirty="0"/>
              <a:t>. </a:t>
            </a:r>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Canadian colleges and institutes have deep ties to industry as you heard me describe earlier, but a specific </a:t>
            </a:r>
            <a:r>
              <a:rPr lang="en-US" sz="1400" dirty="0"/>
              <a:t>example here is how our system is responding to Canada’s impending Cannabis legalization. Colleges and Institutes, too many to list, are leading the response to all of the different needs arising in this area. Curriculum and programs have been developed, from production, to cultivation, to commercialization, and new research labs. </a:t>
            </a:r>
          </a:p>
          <a:p>
            <a:endParaRPr lang="en-US" sz="1400" dirty="0"/>
          </a:p>
          <a:p>
            <a:r>
              <a:rPr lang="en-US" sz="1400" dirty="0"/>
              <a:t>DO NOT READ </a:t>
            </a:r>
          </a:p>
          <a:p>
            <a:r>
              <a:rPr lang="en-US" sz="1400" dirty="0"/>
              <a:t>PACs</a:t>
            </a:r>
          </a:p>
        </p:txBody>
      </p:sp>
      <p:sp>
        <p:nvSpPr>
          <p:cNvPr id="4" name="Slide Number Placeholder 3"/>
          <p:cNvSpPr>
            <a:spLocks noGrp="1"/>
          </p:cNvSpPr>
          <p:nvPr>
            <p:ph type="sldNum" sz="quarter" idx="10"/>
          </p:nvPr>
        </p:nvSpPr>
        <p:spPr/>
        <p:txBody>
          <a:bodyPr/>
          <a:lstStyle/>
          <a:p>
            <a:fld id="{5F36A8B5-2CCE-7347-83E1-756108BF756E}" type="slidenum">
              <a:rPr lang="en-US" smtClean="0"/>
              <a:t>29</a:t>
            </a:fld>
            <a:endParaRPr lang="en-US"/>
          </a:p>
        </p:txBody>
      </p:sp>
    </p:spTree>
    <p:extLst>
      <p:ext uri="{BB962C8B-B14F-4D97-AF65-F5344CB8AC3E}">
        <p14:creationId xmlns:p14="http://schemas.microsoft.com/office/powerpoint/2010/main" val="382750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rPr>
              <a:t>I am here as the president and CEO of CICan – the national and international voice of Canada's publicly supported </a:t>
            </a:r>
            <a:r>
              <a:rPr lang="en-US" sz="1400" dirty="0">
                <a:solidFill>
                  <a:schemeClr val="tx1"/>
                </a:solidFill>
                <a:ea typeface="Arial"/>
                <a:cs typeface="Arial"/>
                <a:sym typeface="Arial"/>
              </a:rPr>
              <a:t>colleges, institutes, </a:t>
            </a:r>
            <a:r>
              <a:rPr lang="en-US" sz="1400" dirty="0" err="1">
                <a:solidFill>
                  <a:schemeClr val="tx1"/>
                </a:solidFill>
                <a:ea typeface="Arial"/>
                <a:cs typeface="Arial"/>
                <a:sym typeface="Arial"/>
              </a:rPr>
              <a:t>cégeps</a:t>
            </a:r>
            <a:r>
              <a:rPr lang="en-US" sz="1400" dirty="0">
                <a:solidFill>
                  <a:schemeClr val="tx1"/>
                </a:solidFill>
                <a:ea typeface="Arial"/>
                <a:cs typeface="Arial"/>
                <a:sym typeface="Arial"/>
              </a:rPr>
              <a:t> and polytechnics: the applied learning sector </a:t>
            </a:r>
            <a:endParaRPr lang="en-CA" sz="1400" dirty="0">
              <a:solidFill>
                <a:schemeClr val="tx1"/>
              </a:solidFill>
            </a:endParaRPr>
          </a:p>
        </p:txBody>
      </p:sp>
      <p:sp>
        <p:nvSpPr>
          <p:cNvPr id="4" name="Slide Number Placeholder 3"/>
          <p:cNvSpPr>
            <a:spLocks noGrp="1"/>
          </p:cNvSpPr>
          <p:nvPr>
            <p:ph type="sldNum" sz="quarter" idx="10"/>
          </p:nvPr>
        </p:nvSpPr>
        <p:spPr/>
        <p:txBody>
          <a:bodyPr/>
          <a:lstStyle/>
          <a:p>
            <a:fld id="{5F36A8B5-2CCE-7347-83E1-756108BF756E}" type="slidenum">
              <a:rPr lang="en-US" smtClean="0"/>
              <a:t>3</a:t>
            </a:fld>
            <a:endParaRPr lang="en-US"/>
          </a:p>
        </p:txBody>
      </p:sp>
    </p:spTree>
    <p:extLst>
      <p:ext uri="{BB962C8B-B14F-4D97-AF65-F5344CB8AC3E}">
        <p14:creationId xmlns:p14="http://schemas.microsoft.com/office/powerpoint/2010/main" val="1158831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7"/>
            <a:r>
              <a:rPr lang="en-US" sz="1400" dirty="0"/>
              <a:t>My international example here is </a:t>
            </a:r>
            <a:r>
              <a:rPr lang="en-CA" sz="1400" dirty="0"/>
              <a:t>Germany – We all know its famous apprenticeship system is linked to industry, but I want to highlight the innovative way they have tackled extending this to SMEs, who also </a:t>
            </a:r>
            <a:r>
              <a:rPr lang="en-US" sz="1400" dirty="0"/>
              <a:t>need highly skilled labour, but don’t have the necessary resources on their own. They have created Industry Clusters to tackle this – it’s a win-win!</a:t>
            </a:r>
            <a:endParaRPr lang="en-CA" sz="1400" dirty="0"/>
          </a:p>
          <a:p>
            <a:pPr defTabSz="914317"/>
            <a:r>
              <a:rPr lang="en-CA" sz="1400" dirty="0"/>
              <a:t> </a:t>
            </a:r>
          </a:p>
          <a:p>
            <a:pPr defTabSz="914317"/>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30</a:t>
            </a:fld>
            <a:endParaRPr lang="en-US"/>
          </a:p>
        </p:txBody>
      </p:sp>
    </p:spTree>
    <p:extLst>
      <p:ext uri="{BB962C8B-B14F-4D97-AF65-F5344CB8AC3E}">
        <p14:creationId xmlns:p14="http://schemas.microsoft.com/office/powerpoint/2010/main" val="2555615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 And finally, the last topic I will mention is parity of esteem. We have a system that has largely evolved from vocational and trades training – it was often the fall back choice for students who were not believed to be capable of university education. Professional and technical training has today evolved a great deal and is at the cutting edge of training and applied learning, but it is not always seen as a valuable path to a respected career; there has been too much focus on university in most countries, with little recognition for the evolution of the TVET system and how leading edge this option has become in many contexts.</a:t>
            </a:r>
          </a:p>
          <a:p>
            <a:pPr marL="288439" indent="-288439">
              <a:buFontTx/>
              <a:buChar char="-"/>
            </a:pPr>
            <a:endParaRPr lang="en-US" sz="1400" dirty="0"/>
          </a:p>
          <a:p>
            <a:r>
              <a:rPr lang="en-US" sz="1400" dirty="0"/>
              <a:t>T</a:t>
            </a:r>
            <a:r>
              <a:rPr lang="en-CA" sz="1400" dirty="0"/>
              <a:t>he example I will give you here is simply a number – there are over 10,000 programs offered by colleges and institutes in Canada. This includes a wide range of degree, diploma and post-graduate specializations, all tailored to industry and the jobs of the future. </a:t>
            </a:r>
            <a:endParaRPr lang="en-US" sz="1400" dirty="0"/>
          </a:p>
          <a:p>
            <a:endParaRPr lang="en-US" sz="1400" dirty="0"/>
          </a:p>
          <a:p>
            <a:r>
              <a:rPr lang="en-US" sz="1400" dirty="0"/>
              <a:t>DO NOT READ </a:t>
            </a:r>
          </a:p>
          <a:p>
            <a:r>
              <a:rPr lang="en-US" sz="1400" dirty="0"/>
              <a:t>Ex George Brown Job Talk</a:t>
            </a:r>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31</a:t>
            </a:fld>
            <a:endParaRPr lang="en-US"/>
          </a:p>
        </p:txBody>
      </p:sp>
    </p:spTree>
    <p:extLst>
      <p:ext uri="{BB962C8B-B14F-4D97-AF65-F5344CB8AC3E}">
        <p14:creationId xmlns:p14="http://schemas.microsoft.com/office/powerpoint/2010/main" val="541441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7"/>
            <a:r>
              <a:rPr lang="en-US" sz="1400" dirty="0"/>
              <a:t>Internationally, we see broad recognition coming via examples like the third edition of the European Vocational Skills Week, that will take place in </a:t>
            </a:r>
            <a:r>
              <a:rPr lang="en-US" sz="1400" b="1" dirty="0"/>
              <a:t>November 2018 </a:t>
            </a:r>
            <a:endParaRPr lang="en-US" sz="1400" dirty="0"/>
          </a:p>
          <a:p>
            <a:endParaRPr lang="en-US" sz="1400" dirty="0"/>
          </a:p>
          <a:p>
            <a:r>
              <a:rPr lang="en-US" sz="1400" dirty="0"/>
              <a:t>D</a:t>
            </a:r>
            <a:r>
              <a:rPr lang="en-CA" sz="1400" dirty="0"/>
              <a:t>O NOT READ </a:t>
            </a:r>
          </a:p>
          <a:p>
            <a:r>
              <a:rPr lang="en-CA" sz="1400" dirty="0"/>
              <a:t>Singapore training counsellors on TVET (parents too!)</a:t>
            </a:r>
          </a:p>
        </p:txBody>
      </p:sp>
      <p:sp>
        <p:nvSpPr>
          <p:cNvPr id="4" name="Slide Number Placeholder 3"/>
          <p:cNvSpPr>
            <a:spLocks noGrp="1"/>
          </p:cNvSpPr>
          <p:nvPr>
            <p:ph type="sldNum" sz="quarter" idx="10"/>
          </p:nvPr>
        </p:nvSpPr>
        <p:spPr/>
        <p:txBody>
          <a:bodyPr/>
          <a:lstStyle/>
          <a:p>
            <a:fld id="{5F36A8B5-2CCE-7347-83E1-756108BF756E}" type="slidenum">
              <a:rPr lang="en-US" smtClean="0"/>
              <a:t>32</a:t>
            </a:fld>
            <a:endParaRPr lang="en-US"/>
          </a:p>
        </p:txBody>
      </p:sp>
    </p:spTree>
    <p:extLst>
      <p:ext uri="{BB962C8B-B14F-4D97-AF65-F5344CB8AC3E}">
        <p14:creationId xmlns:p14="http://schemas.microsoft.com/office/powerpoint/2010/main" val="1677458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for my parting thought I want to share the May 5, 1958 edition of Arthur </a:t>
            </a:r>
            <a:r>
              <a:rPr lang="en-US" sz="1400" dirty="0" err="1"/>
              <a:t>Radebaugh's</a:t>
            </a:r>
            <a:r>
              <a:rPr lang="en-US" sz="1400" dirty="0"/>
              <a:t> Sunday comic, Closer Than We Think. This was his vision, 60 years ago, of the high-tech school of tomorrow- push button education. </a:t>
            </a:r>
          </a:p>
          <a:p>
            <a:endParaRPr lang="en-US" sz="1400" dirty="0"/>
          </a:p>
          <a:p>
            <a:r>
              <a:rPr lang="en-US" sz="1400" dirty="0"/>
              <a:t>Looks pretty realistic doesn’t it! Maybe except for the student in his personal helicopter outside. </a:t>
            </a:r>
          </a:p>
          <a:p>
            <a:endParaRPr lang="en-US" sz="1400" dirty="0"/>
          </a:p>
        </p:txBody>
      </p:sp>
      <p:sp>
        <p:nvSpPr>
          <p:cNvPr id="4" name="Slide Number Placeholder 3"/>
          <p:cNvSpPr>
            <a:spLocks noGrp="1"/>
          </p:cNvSpPr>
          <p:nvPr>
            <p:ph type="sldNum" sz="quarter" idx="5"/>
          </p:nvPr>
        </p:nvSpPr>
        <p:spPr/>
        <p:txBody>
          <a:bodyPr/>
          <a:lstStyle/>
          <a:p>
            <a:fld id="{5F36A8B5-2CCE-7347-83E1-756108BF756E}" type="slidenum">
              <a:rPr lang="en-US" smtClean="0"/>
              <a:t>33</a:t>
            </a:fld>
            <a:endParaRPr lang="en-US"/>
          </a:p>
        </p:txBody>
      </p:sp>
    </p:spTree>
    <p:extLst>
      <p:ext uri="{BB962C8B-B14F-4D97-AF65-F5344CB8AC3E}">
        <p14:creationId xmlns:p14="http://schemas.microsoft.com/office/powerpoint/2010/main" val="3556012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fontAlgn="base"/>
            <a:r>
              <a:rPr lang="en-US" sz="1400" dirty="0"/>
              <a:t>SO, what do we think the classroom will look like in another 60 years when this is the new world order. </a:t>
            </a:r>
          </a:p>
          <a:p>
            <a:pPr defTabSz="923087" fontAlgn="base"/>
            <a:endParaRPr lang="en-US" sz="1400" dirty="0"/>
          </a:p>
          <a:p>
            <a:pPr defTabSz="923087" fontAlgn="base"/>
            <a:r>
              <a:rPr lang="en-US" sz="1400" dirty="0"/>
              <a:t>Tobi is the CEO of Shopify, one of the fastest growing and most innovative tech firms in the world. Here he is here echoing google, apple, and IBM in saying that they don’t care about academic </a:t>
            </a:r>
            <a:r>
              <a:rPr lang="en-US" sz="1400" dirty="0" err="1"/>
              <a:t>acheivments</a:t>
            </a:r>
            <a:r>
              <a:rPr lang="en-US" sz="1400" dirty="0"/>
              <a:t>. In a world where credentials don’t matter – how will be all prepare our students to thrive?!</a:t>
            </a:r>
          </a:p>
          <a:p>
            <a:endParaRPr lang="en-CA" sz="1400" dirty="0"/>
          </a:p>
        </p:txBody>
      </p:sp>
      <p:sp>
        <p:nvSpPr>
          <p:cNvPr id="4" name="Slide Number Placeholder 3"/>
          <p:cNvSpPr>
            <a:spLocks noGrp="1"/>
          </p:cNvSpPr>
          <p:nvPr>
            <p:ph type="sldNum" sz="quarter" idx="5"/>
          </p:nvPr>
        </p:nvSpPr>
        <p:spPr/>
        <p:txBody>
          <a:bodyPr/>
          <a:lstStyle/>
          <a:p>
            <a:fld id="{5F36A8B5-2CCE-7347-83E1-756108BF756E}" type="slidenum">
              <a:rPr lang="en-US" smtClean="0"/>
              <a:t>34</a:t>
            </a:fld>
            <a:endParaRPr lang="en-US"/>
          </a:p>
        </p:txBody>
      </p:sp>
    </p:spTree>
    <p:extLst>
      <p:ext uri="{BB962C8B-B14F-4D97-AF65-F5344CB8AC3E}">
        <p14:creationId xmlns:p14="http://schemas.microsoft.com/office/powerpoint/2010/main" val="4172929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Thank you very much for your time!</a:t>
            </a:r>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35</a:t>
            </a:fld>
            <a:endParaRPr lang="en-US"/>
          </a:p>
        </p:txBody>
      </p:sp>
    </p:spTree>
    <p:extLst>
      <p:ext uri="{BB962C8B-B14F-4D97-AF65-F5344CB8AC3E}">
        <p14:creationId xmlns:p14="http://schemas.microsoft.com/office/powerpoint/2010/main" val="1044967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Please don’t hesitate to contact me! </a:t>
            </a:r>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36</a:t>
            </a:fld>
            <a:endParaRPr lang="en-US"/>
          </a:p>
        </p:txBody>
      </p:sp>
    </p:spTree>
    <p:extLst>
      <p:ext uri="{BB962C8B-B14F-4D97-AF65-F5344CB8AC3E}">
        <p14:creationId xmlns:p14="http://schemas.microsoft.com/office/powerpoint/2010/main" val="315805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2"/>
            <a:r>
              <a:rPr lang="en-US" sz="1400" dirty="0">
                <a:solidFill>
                  <a:schemeClr val="tx1">
                    <a:lumMod val="75000"/>
                    <a:lumOff val="25000"/>
                  </a:schemeClr>
                </a:solidFill>
                <a:latin typeface="+mn-lt"/>
              </a:rPr>
              <a:t>Our extensive network of colleges and institutes serves students in urban, rural and remote communities all over the country thanks to more than 500 locations across Canada, including campuses, and research, training and access </a:t>
            </a:r>
            <a:r>
              <a:rPr lang="en-US" sz="1400" dirty="0" err="1">
                <a:solidFill>
                  <a:schemeClr val="tx1">
                    <a:lumMod val="75000"/>
                    <a:lumOff val="25000"/>
                  </a:schemeClr>
                </a:solidFill>
                <a:latin typeface="+mn-lt"/>
              </a:rPr>
              <a:t>centres</a:t>
            </a:r>
            <a:r>
              <a:rPr lang="en-US" sz="1400" dirty="0">
                <a:solidFill>
                  <a:schemeClr val="tx1">
                    <a:lumMod val="75000"/>
                    <a:lumOff val="25000"/>
                  </a:schemeClr>
                </a:solidFill>
                <a:latin typeface="+mn-lt"/>
              </a:rPr>
              <a:t>.</a:t>
            </a:r>
          </a:p>
          <a:p>
            <a:pPr defTabSz="933072"/>
            <a:endParaRPr lang="en-US" sz="1400" dirty="0">
              <a:solidFill>
                <a:schemeClr val="tx1">
                  <a:lumMod val="75000"/>
                  <a:lumOff val="25000"/>
                </a:schemeClr>
              </a:solidFill>
              <a:latin typeface="+mn-lt"/>
            </a:endParaRPr>
          </a:p>
          <a:p>
            <a:pPr defTabSz="923004"/>
            <a:r>
              <a:rPr lang="en-US" sz="1400" dirty="0">
                <a:solidFill>
                  <a:schemeClr val="tx1">
                    <a:lumMod val="75000"/>
                    <a:lumOff val="25000"/>
                  </a:schemeClr>
                </a:solidFill>
                <a:latin typeface="+mn-lt"/>
                <a:ea typeface="Arial"/>
                <a:cs typeface="Arial"/>
                <a:sym typeface="Arial"/>
              </a:rPr>
              <a:t>Colleges and institutes are the providers of career-oriented, cutting-edge applied learning in Canada. They offer a huge range of </a:t>
            </a:r>
            <a:r>
              <a:rPr lang="en-US" sz="1400" b="1" dirty="0">
                <a:solidFill>
                  <a:schemeClr val="tx1">
                    <a:lumMod val="75000"/>
                    <a:lumOff val="25000"/>
                  </a:schemeClr>
                </a:solidFill>
                <a:latin typeface="+mn-lt"/>
                <a:ea typeface="Arial"/>
                <a:cs typeface="Arial"/>
                <a:sym typeface="Arial"/>
              </a:rPr>
              <a:t>credentials and educational pathways to students of all kinds. </a:t>
            </a:r>
            <a:r>
              <a:rPr lang="en-US" sz="1400" dirty="0">
                <a:solidFill>
                  <a:schemeClr val="tx1">
                    <a:lumMod val="75000"/>
                    <a:lumOff val="25000"/>
                  </a:schemeClr>
                </a:solidFill>
                <a:latin typeface="+mn-lt"/>
              </a:rPr>
              <a:t>The de-centralized nature of education in Canada allows colleges to respond to the needs of local communities, diverse learners and the indigenous population. </a:t>
            </a:r>
          </a:p>
        </p:txBody>
      </p:sp>
      <p:sp>
        <p:nvSpPr>
          <p:cNvPr id="4" name="Slide Number Placeholder 3"/>
          <p:cNvSpPr>
            <a:spLocks noGrp="1"/>
          </p:cNvSpPr>
          <p:nvPr>
            <p:ph type="sldNum" sz="quarter" idx="10"/>
          </p:nvPr>
        </p:nvSpPr>
        <p:spPr/>
        <p:txBody>
          <a:bodyPr/>
          <a:lstStyle/>
          <a:p>
            <a:fld id="{5F36A8B5-2CCE-7347-83E1-756108BF756E}" type="slidenum">
              <a:rPr lang="en-US" smtClean="0"/>
              <a:t>4</a:t>
            </a:fld>
            <a:endParaRPr lang="en-US"/>
          </a:p>
        </p:txBody>
      </p:sp>
    </p:spTree>
    <p:extLst>
      <p:ext uri="{BB962C8B-B14F-4D97-AF65-F5344CB8AC3E}">
        <p14:creationId xmlns:p14="http://schemas.microsoft.com/office/powerpoint/2010/main" val="386883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2"/>
            <a:r>
              <a:rPr lang="en-US" sz="1400" dirty="0">
                <a:solidFill>
                  <a:prstClr val="black"/>
                </a:solidFill>
              </a:rPr>
              <a:t>Here are all of the physical locations of CICan members in the country. Canada is huge, and sparsely populated, which makes this incredibly impressive. </a:t>
            </a:r>
          </a:p>
          <a:p>
            <a:pPr defTabSz="933072"/>
            <a:endParaRPr lang="en-US" sz="1400" dirty="0">
              <a:solidFill>
                <a:prstClr val="black"/>
              </a:solidFill>
            </a:endParaRPr>
          </a:p>
          <a:p>
            <a:pPr defTabSz="933072"/>
            <a:r>
              <a:rPr lang="en-US" sz="1400" dirty="0">
                <a:solidFill>
                  <a:prstClr val="black"/>
                </a:solidFill>
              </a:rPr>
              <a:t>CICan’s Members are within 50km of more than:</a:t>
            </a:r>
          </a:p>
          <a:p>
            <a:pPr marL="291584" indent="-291584" defTabSz="933072">
              <a:buFont typeface="Arial" panose="020B0604020202020204" pitchFamily="34" charset="0"/>
              <a:buChar char="•"/>
            </a:pPr>
            <a:r>
              <a:rPr lang="en-US" sz="1400" dirty="0">
                <a:solidFill>
                  <a:prstClr val="black"/>
                </a:solidFill>
              </a:rPr>
              <a:t>95% of the Canadian population</a:t>
            </a:r>
          </a:p>
          <a:p>
            <a:pPr marL="291584" indent="-291584" defTabSz="933072">
              <a:buFont typeface="Arial" panose="020B0604020202020204" pitchFamily="34" charset="0"/>
              <a:buChar char="•"/>
            </a:pPr>
            <a:r>
              <a:rPr lang="en-US" sz="1400" dirty="0">
                <a:solidFill>
                  <a:prstClr val="black"/>
                </a:solidFill>
              </a:rPr>
              <a:t>3,500 communities</a:t>
            </a:r>
          </a:p>
          <a:p>
            <a:pPr marL="291584" indent="-291584" defTabSz="933072">
              <a:buFont typeface="Arial" panose="020B0604020202020204" pitchFamily="34" charset="0"/>
              <a:buChar char="•"/>
            </a:pPr>
            <a:r>
              <a:rPr lang="en-US" sz="1400" dirty="0">
                <a:solidFill>
                  <a:prstClr val="black"/>
                </a:solidFill>
              </a:rPr>
              <a:t>1.3M (over 80</a:t>
            </a:r>
            <a:r>
              <a:rPr lang="en-US" sz="1400" u="sng" dirty="0">
                <a:solidFill>
                  <a:prstClr val="black"/>
                </a:solidFill>
              </a:rPr>
              <a:t>%) Indigenous Canadians</a:t>
            </a:r>
          </a:p>
          <a:p>
            <a:pPr marL="291584" indent="-291584" defTabSz="933072">
              <a:buFont typeface="Arial" panose="020B0604020202020204" pitchFamily="34" charset="0"/>
              <a:buChar char="•"/>
            </a:pPr>
            <a:r>
              <a:rPr lang="en-US" sz="1400" dirty="0">
                <a:solidFill>
                  <a:prstClr val="black"/>
                </a:solidFill>
              </a:rPr>
              <a:t>And over 1,800 rural and remote communities, representing over 65% of the total rural and remote population of Canada </a:t>
            </a:r>
          </a:p>
          <a:p>
            <a:endParaRPr lang="en-CA" dirty="0"/>
          </a:p>
        </p:txBody>
      </p:sp>
      <p:sp>
        <p:nvSpPr>
          <p:cNvPr id="4" name="Slide Number Placeholder 3"/>
          <p:cNvSpPr>
            <a:spLocks noGrp="1"/>
          </p:cNvSpPr>
          <p:nvPr>
            <p:ph type="sldNum" sz="quarter" idx="5"/>
          </p:nvPr>
        </p:nvSpPr>
        <p:spPr/>
        <p:txBody>
          <a:bodyPr/>
          <a:lstStyle/>
          <a:p>
            <a:fld id="{5F36A8B5-2CCE-7347-83E1-756108BF756E}" type="slidenum">
              <a:rPr lang="en-US" smtClean="0"/>
              <a:t>5</a:t>
            </a:fld>
            <a:endParaRPr lang="en-US"/>
          </a:p>
        </p:txBody>
      </p:sp>
    </p:spTree>
    <p:extLst>
      <p:ext uri="{BB962C8B-B14F-4D97-AF65-F5344CB8AC3E}">
        <p14:creationId xmlns:p14="http://schemas.microsoft.com/office/powerpoint/2010/main" val="421754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400" dirty="0"/>
              <a:t>Most education systems have very specific types of institutions that offer TVET (e.g. Institutes of Technology, Technical Colleges and Technikons – universities of technology; etc. but Canadian colleges and institutes have a broad-based mandate to offer both vocational and general (academic) training.  The de-centralized nature of education in Canada allows colleges to respond to the needs of local communities, diverse learners.</a:t>
            </a:r>
          </a:p>
          <a:p>
            <a:pPr defTabSz="923004"/>
            <a:endParaRPr lang="en-US" sz="1400" dirty="0"/>
          </a:p>
          <a:p>
            <a:pPr defTabSz="923004"/>
            <a:r>
              <a:rPr lang="en-US" sz="1400" dirty="0"/>
              <a:t>Their unique value proposition lies in:</a:t>
            </a:r>
          </a:p>
          <a:p>
            <a:pPr marL="171434" indent="-171434" defTabSz="923004">
              <a:buFontTx/>
              <a:buChar char="-"/>
            </a:pPr>
            <a:r>
              <a:rPr lang="en-US" sz="1400" dirty="0"/>
              <a:t>Pathways</a:t>
            </a:r>
          </a:p>
          <a:p>
            <a:pPr marL="171434" indent="-171434" defTabSz="923004">
              <a:buFontTx/>
              <a:buChar char="-"/>
            </a:pPr>
            <a:r>
              <a:rPr lang="en-US" sz="1400" dirty="0"/>
              <a:t>Applied research</a:t>
            </a:r>
          </a:p>
          <a:p>
            <a:pPr marL="171434" indent="-171434" defTabSz="923004">
              <a:buFontTx/>
              <a:buChar char="-"/>
            </a:pPr>
            <a:r>
              <a:rPr lang="en-US" sz="1400" dirty="0"/>
              <a:t>Degree granting</a:t>
            </a:r>
          </a:p>
          <a:p>
            <a:pPr marL="171434" indent="-171434" defTabSz="923004">
              <a:buFontTx/>
              <a:buChar char="-"/>
            </a:pPr>
            <a:r>
              <a:rPr lang="en-US" sz="1400" dirty="0"/>
              <a:t>Post graduate credentials</a:t>
            </a:r>
          </a:p>
          <a:p>
            <a:pPr marL="171434" indent="-171434" defTabSz="923004">
              <a:buFontTx/>
              <a:buChar char="-"/>
            </a:pPr>
            <a:r>
              <a:rPr lang="en-US" sz="1400" dirty="0"/>
              <a:t>Close relationship with industry (</a:t>
            </a:r>
            <a:r>
              <a:rPr lang="en-US" sz="1400" dirty="0" err="1"/>
              <a:t>eg</a:t>
            </a:r>
            <a:r>
              <a:rPr lang="en-US" sz="1400" dirty="0"/>
              <a:t> WIL on-the-job experience and PACs</a:t>
            </a:r>
            <a:endParaRPr lang="en-CA" sz="1400" dirty="0"/>
          </a:p>
          <a:p>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6</a:t>
            </a:fld>
            <a:endParaRPr lang="en-US"/>
          </a:p>
        </p:txBody>
      </p:sp>
    </p:spTree>
    <p:extLst>
      <p:ext uri="{BB962C8B-B14F-4D97-AF65-F5344CB8AC3E}">
        <p14:creationId xmlns:p14="http://schemas.microsoft.com/office/powerpoint/2010/main" val="87930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let’s set the scene for the global trends and challenges I will be discussing…</a:t>
            </a:r>
            <a:endParaRPr lang="en-CA"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7</a:t>
            </a:fld>
            <a:endParaRPr lang="en-US"/>
          </a:p>
        </p:txBody>
      </p:sp>
    </p:spTree>
    <p:extLst>
      <p:ext uri="{BB962C8B-B14F-4D97-AF65-F5344CB8AC3E}">
        <p14:creationId xmlns:p14="http://schemas.microsoft.com/office/powerpoint/2010/main" val="377134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 have all heard about the so-called fourth industrial revolution that is upon us where ALL companies are now technology companies. There is no question about whether or not your sector will be changed by technology, simply HOW it will be changed. The way we work, live, play and learn is all changing. </a:t>
            </a:r>
            <a:endParaRPr lang="en-CA" sz="1400" dirty="0"/>
          </a:p>
        </p:txBody>
      </p:sp>
      <p:sp>
        <p:nvSpPr>
          <p:cNvPr id="4" name="Slide Number Placeholder 3"/>
          <p:cNvSpPr>
            <a:spLocks noGrp="1"/>
          </p:cNvSpPr>
          <p:nvPr>
            <p:ph type="sldNum" sz="quarter" idx="5"/>
          </p:nvPr>
        </p:nvSpPr>
        <p:spPr/>
        <p:txBody>
          <a:bodyPr/>
          <a:lstStyle/>
          <a:p>
            <a:fld id="{5F36A8B5-2CCE-7347-83E1-756108BF756E}" type="slidenum">
              <a:rPr lang="en-US" smtClean="0"/>
              <a:t>8</a:t>
            </a:fld>
            <a:endParaRPr lang="en-US"/>
          </a:p>
        </p:txBody>
      </p:sp>
    </p:spTree>
    <p:extLst>
      <p:ext uri="{BB962C8B-B14F-4D97-AF65-F5344CB8AC3E}">
        <p14:creationId xmlns:p14="http://schemas.microsoft.com/office/powerpoint/2010/main" val="416613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you read the news these days, you would be forgive for thinking that robots are taking over the world! Two of my </a:t>
            </a:r>
            <a:r>
              <a:rPr lang="en-US" sz="1400" dirty="0" err="1"/>
              <a:t>favourite</a:t>
            </a:r>
            <a:r>
              <a:rPr lang="en-US" sz="1400" dirty="0"/>
              <a:t> headlines are:</a:t>
            </a:r>
          </a:p>
          <a:p>
            <a:endParaRPr lang="en-US" sz="1400" dirty="0"/>
          </a:p>
          <a:p>
            <a:r>
              <a:rPr lang="en-US" dirty="0"/>
              <a:t>“</a:t>
            </a:r>
            <a:r>
              <a:rPr lang="en-US" dirty="0">
                <a:hlinkClick r:id="rId3"/>
              </a:rPr>
              <a:t>You Will Lose Your Job to a Robot—and Sooner Than You Think</a:t>
            </a:r>
            <a:r>
              <a:rPr lang="en-US" dirty="0"/>
              <a:t>.” and  “</a:t>
            </a:r>
            <a:r>
              <a:rPr lang="en-US" dirty="0">
                <a:hlinkClick r:id="rId4"/>
              </a:rPr>
              <a:t>Robots May Steal as Many as 800 Million Jobs in the Next 13 Years</a:t>
            </a:r>
            <a:r>
              <a:rPr lang="en-US" dirty="0"/>
              <a:t>.”</a:t>
            </a:r>
            <a:endParaRPr lang="en-US" sz="1400" dirty="0"/>
          </a:p>
          <a:p>
            <a:endParaRPr lang="en-US" sz="1400" dirty="0"/>
          </a:p>
        </p:txBody>
      </p:sp>
      <p:sp>
        <p:nvSpPr>
          <p:cNvPr id="4" name="Slide Number Placeholder 3"/>
          <p:cNvSpPr>
            <a:spLocks noGrp="1"/>
          </p:cNvSpPr>
          <p:nvPr>
            <p:ph type="sldNum" sz="quarter" idx="10"/>
          </p:nvPr>
        </p:nvSpPr>
        <p:spPr/>
        <p:txBody>
          <a:bodyPr/>
          <a:lstStyle/>
          <a:p>
            <a:fld id="{5F36A8B5-2CCE-7347-83E1-756108BF756E}" type="slidenum">
              <a:rPr lang="en-US" smtClean="0"/>
              <a:t>9</a:t>
            </a:fld>
            <a:endParaRPr lang="en-US"/>
          </a:p>
        </p:txBody>
      </p:sp>
    </p:spTree>
    <p:extLst>
      <p:ext uri="{BB962C8B-B14F-4D97-AF65-F5344CB8AC3E}">
        <p14:creationId xmlns:p14="http://schemas.microsoft.com/office/powerpoint/2010/main" val="366635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C32F6D-403F-42C4-B7BD-084134082AD1}" type="datetime1">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130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0C484-DFE6-4462-AEBC-E3575F9DD24D}" type="datetime1">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4785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1BCD6-1734-486C-8E76-02125F60F8CF}" type="datetime1">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77069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67DC8-F7F2-4C97-8777-71BBABF42480}" type="datetime1">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80752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52807-B368-499D-B58C-212C28B44C50}" type="datetime1">
              <a:rPr lang="en-US" smtClean="0"/>
              <a:t>1/27/19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73271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B5736-7CD6-47B8-B68E-20DE44D9EBED}" type="datetime1">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12397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C24CCA-A605-4937-BC2E-D021797A0066}" type="datetime1">
              <a:rPr lang="en-US" smtClean="0"/>
              <a:t>1/27/19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39304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977357-819C-40B6-91B4-FD134C2B7611}" type="datetime1">
              <a:rPr lang="en-US" smtClean="0"/>
              <a:t>1/27/19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02928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413AE-ADED-47D7-926D-40140ACED2DB}" type="datetime1">
              <a:rPr lang="en-US" smtClean="0"/>
              <a:t>1/27/19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20036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6BA98-080E-4C74-B969-CEB503146C47}" type="datetime1">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114847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64856-EEA2-4FDD-8BD5-4EFD82648AAF}" type="datetime1">
              <a:rPr lang="en-US" smtClean="0"/>
              <a:t>1/27/19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89C8-B11C-1546-9E12-EB070D09986E}" type="slidenum">
              <a:rPr lang="en-US" smtClean="0"/>
              <a:t>‹#›</a:t>
            </a:fld>
            <a:endParaRPr lang="en-US"/>
          </a:p>
        </p:txBody>
      </p:sp>
    </p:spTree>
    <p:extLst>
      <p:ext uri="{BB962C8B-B14F-4D97-AF65-F5344CB8AC3E}">
        <p14:creationId xmlns:p14="http://schemas.microsoft.com/office/powerpoint/2010/main" val="7596994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0AC5-5AD5-4CBE-A331-EB54C20729C7}" type="datetime1">
              <a:rPr lang="en-US" smtClean="0"/>
              <a:t>1/27/19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D89C8-B11C-1546-9E12-EB070D09986E}" type="slidenum">
              <a:rPr lang="en-US" smtClean="0"/>
              <a:t>‹#›</a:t>
            </a:fld>
            <a:endParaRPr lang="en-US"/>
          </a:p>
        </p:txBody>
      </p:sp>
    </p:spTree>
    <p:extLst>
      <p:ext uri="{BB962C8B-B14F-4D97-AF65-F5344CB8AC3E}">
        <p14:creationId xmlns:p14="http://schemas.microsoft.com/office/powerpoint/2010/main" val="119800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3.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2.png"/><Relationship Id="rId5" Type="http://schemas.openxmlformats.org/officeDocument/2006/relationships/image" Target="../media/image41.png"/><Relationship Id="rId6" Type="http://schemas.openxmlformats.org/officeDocument/2006/relationships/image" Target="../media/image18.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jpeg"/><Relationship Id="rId5" Type="http://schemas.openxmlformats.org/officeDocument/2006/relationships/hyperlink" Target="mailto:damyot@collegesinstitutes.ca" TargetMode="External"/><Relationship Id="rId6" Type="http://schemas.openxmlformats.org/officeDocument/2006/relationships/image" Target="../media/image71.png"/><Relationship Id="rId7"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471570" cy="7021585"/>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029" y="5455920"/>
            <a:ext cx="5087937" cy="1058988"/>
          </a:xfrm>
          <a:prstGeom prst="rect">
            <a:avLst/>
          </a:prstGeom>
        </p:spPr>
      </p:pic>
      <p:sp>
        <p:nvSpPr>
          <p:cNvPr id="14" name="TextBox 13"/>
          <p:cNvSpPr txBox="1"/>
          <p:nvPr/>
        </p:nvSpPr>
        <p:spPr>
          <a:xfrm>
            <a:off x="236044" y="243711"/>
            <a:ext cx="9050460" cy="1569660"/>
          </a:xfrm>
          <a:prstGeom prst="rect">
            <a:avLst/>
          </a:prstGeom>
          <a:noFill/>
        </p:spPr>
        <p:txBody>
          <a:bodyPr wrap="square" rtlCol="0">
            <a:spAutoFit/>
          </a:bodyPr>
          <a:lstStyle/>
          <a:p>
            <a:pPr lvl="0">
              <a:defRPr/>
            </a:pPr>
            <a:r>
              <a:rPr lang="en-US" sz="4800" dirty="0">
                <a:solidFill>
                  <a:prstClr val="white"/>
                </a:solidFill>
                <a:latin typeface="Arial" charset="0"/>
                <a:ea typeface="Arial" charset="0"/>
                <a:cs typeface="Arial" charset="0"/>
              </a:rPr>
              <a:t>Future-Ready: Skills for the New World of Work</a:t>
            </a:r>
          </a:p>
        </p:txBody>
      </p:sp>
    </p:spTree>
    <p:extLst>
      <p:ext uri="{BB962C8B-B14F-4D97-AF65-F5344CB8AC3E}">
        <p14:creationId xmlns:p14="http://schemas.microsoft.com/office/powerpoint/2010/main" val="93961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482A2-EEC4-46DD-AEFC-765C1C105F04}"/>
              </a:ext>
            </a:extLst>
          </p:cNvPr>
          <p:cNvSpPr>
            <a:spLocks noGrp="1"/>
          </p:cNvSpPr>
          <p:nvPr>
            <p:ph type="title"/>
          </p:nvPr>
        </p:nvSpPr>
        <p:spPr>
          <a:xfrm>
            <a:off x="838200" y="907484"/>
            <a:ext cx="3986463" cy="2197601"/>
          </a:xfrm>
        </p:spPr>
        <p:txBody>
          <a:bodyPr>
            <a:normAutofit/>
          </a:bodyPr>
          <a:lstStyle/>
          <a:p>
            <a:r>
              <a:rPr lang="en-US" sz="3600" dirty="0">
                <a:solidFill>
                  <a:srgbClr val="451D63"/>
                </a:solidFill>
                <a:latin typeface="Arial" panose="020B0604020202020204" pitchFamily="34" charset="0"/>
                <a:cs typeface="Arial" panose="020B0604020202020204" pitchFamily="34" charset="0"/>
              </a:rPr>
              <a:t>Job loss to automation:</a:t>
            </a:r>
            <a:br>
              <a:rPr lang="en-US" sz="3600" dirty="0">
                <a:solidFill>
                  <a:srgbClr val="451D63"/>
                </a:solidFill>
                <a:latin typeface="Arial" panose="020B0604020202020204" pitchFamily="34" charset="0"/>
                <a:cs typeface="Arial" panose="020B0604020202020204" pitchFamily="34" charset="0"/>
              </a:rPr>
            </a:br>
            <a:r>
              <a:rPr lang="en-US" sz="3600" dirty="0">
                <a:solidFill>
                  <a:srgbClr val="451D63"/>
                </a:solidFill>
                <a:latin typeface="Arial" panose="020B0604020202020204" pitchFamily="34" charset="0"/>
                <a:cs typeface="Arial" panose="020B0604020202020204" pitchFamily="34" charset="0"/>
              </a:rPr>
              <a:t>wild predictions!</a:t>
            </a:r>
            <a:endParaRPr lang="en-CA" sz="3600" dirty="0">
              <a:solidFill>
                <a:srgbClr val="451D63"/>
              </a:solidFill>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xmlns="" id="{1EC03BAB-2280-4D02-A08C-C4952F16C502}"/>
              </a:ext>
            </a:extLst>
          </p:cNvPr>
          <p:cNvPicPr>
            <a:picLocks noGrp="1" noChangeAspect="1"/>
          </p:cNvPicPr>
          <p:nvPr>
            <p:ph idx="1"/>
          </p:nvPr>
        </p:nvPicPr>
        <p:blipFill>
          <a:blip r:embed="rId3"/>
          <a:stretch>
            <a:fillRect/>
          </a:stretch>
        </p:blipFill>
        <p:spPr>
          <a:xfrm>
            <a:off x="6557009" y="281964"/>
            <a:ext cx="4796791" cy="6376574"/>
          </a:xfrm>
          <a:prstGeom prst="rect">
            <a:avLst/>
          </a:prstGeom>
        </p:spPr>
      </p:pic>
      <p:sp>
        <p:nvSpPr>
          <p:cNvPr id="5" name="Rectangle 4">
            <a:extLst>
              <a:ext uri="{FF2B5EF4-FFF2-40B4-BE49-F238E27FC236}">
                <a16:creationId xmlns:a16="http://schemas.microsoft.com/office/drawing/2014/main" xmlns="" id="{E1C4AE94-4DE6-466B-BF7D-43F8BDCF24CD}"/>
              </a:ext>
            </a:extLst>
          </p:cNvPr>
          <p:cNvSpPr/>
          <p:nvPr/>
        </p:nvSpPr>
        <p:spPr>
          <a:xfrm>
            <a:off x="340426" y="3553231"/>
            <a:ext cx="6096000" cy="1477328"/>
          </a:xfrm>
          <a:prstGeom prst="rect">
            <a:avLst/>
          </a:prstGeom>
        </p:spPr>
        <p:txBody>
          <a:bodyPr>
            <a:spAutoFit/>
          </a:bodyPr>
          <a:lstStyle/>
          <a:p>
            <a:pPr marL="285750" indent="-285750">
              <a:buFont typeface="Arial" panose="020B0604020202020204" pitchFamily="34" charset="0"/>
              <a:buChar char="•"/>
            </a:pPr>
            <a:r>
              <a:rPr lang="en-US" dirty="0">
                <a:solidFill>
                  <a:schemeClr val="tx1">
                    <a:lumMod val="75000"/>
                    <a:lumOff val="25000"/>
                  </a:schemeClr>
                </a:solidFill>
              </a:rPr>
              <a:t>OECD study: 9% of jobs in 21 member countries are automatable</a:t>
            </a:r>
          </a:p>
          <a:p>
            <a:pPr marL="285750" indent="-285750">
              <a:buFont typeface="Arial" panose="020B0604020202020204" pitchFamily="34" charset="0"/>
              <a:buChar char="•"/>
            </a:pPr>
            <a:endParaRPr lang="en-US"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McKinsey: 400 million to 800 million jobs worldwide could be automated by 2030</a:t>
            </a:r>
            <a:endParaRPr lang="en-CA" dirty="0">
              <a:solidFill>
                <a:schemeClr val="tx1">
                  <a:lumMod val="75000"/>
                  <a:lumOff val="25000"/>
                </a:schemeClr>
              </a:solidFill>
            </a:endParaRPr>
          </a:p>
        </p:txBody>
      </p:sp>
    </p:spTree>
    <p:extLst>
      <p:ext uri="{BB962C8B-B14F-4D97-AF65-F5344CB8AC3E}">
        <p14:creationId xmlns:p14="http://schemas.microsoft.com/office/powerpoint/2010/main" val="204514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C9F3D9F0-1397-417B-8DCC-DA7DEA644F18}"/>
              </a:ext>
            </a:extLst>
          </p:cNvPr>
          <p:cNvPicPr>
            <a:picLocks noGrp="1" noChangeAspect="1"/>
          </p:cNvPicPr>
          <p:nvPr>
            <p:ph idx="1"/>
          </p:nvPr>
        </p:nvPicPr>
        <p:blipFill>
          <a:blip r:embed="rId3"/>
          <a:stretch>
            <a:fillRect/>
          </a:stretch>
        </p:blipFill>
        <p:spPr>
          <a:xfrm>
            <a:off x="1151022" y="50800"/>
            <a:ext cx="9400208" cy="6756400"/>
          </a:xfrm>
          <a:prstGeom prst="rect">
            <a:avLst/>
          </a:prstGeom>
        </p:spPr>
      </p:pic>
    </p:spTree>
    <p:extLst>
      <p:ext uri="{BB962C8B-B14F-4D97-AF65-F5344CB8AC3E}">
        <p14:creationId xmlns:p14="http://schemas.microsoft.com/office/powerpoint/2010/main" val="14263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FD416-A3BF-4607-8B4F-215D6DC39D8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xmlns="" id="{7DB91148-C6E4-4DE1-A1A0-F0E0232AC470}"/>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xmlns="" id="{1C300097-D91D-4F21-9A2F-DBD1DD58DE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2" y="0"/>
            <a:ext cx="12181015" cy="6858000"/>
          </a:xfrm>
          <a:prstGeom prst="rect">
            <a:avLst/>
          </a:prstGeom>
        </p:spPr>
      </p:pic>
      <p:sp>
        <p:nvSpPr>
          <p:cNvPr id="5" name="Indigenous Education">
            <a:extLst>
              <a:ext uri="{FF2B5EF4-FFF2-40B4-BE49-F238E27FC236}">
                <a16:creationId xmlns:a16="http://schemas.microsoft.com/office/drawing/2014/main" xmlns="" id="{1808CDEC-29C8-4BDF-A10C-81A9D72A89C1}"/>
              </a:ext>
            </a:extLst>
          </p:cNvPr>
          <p:cNvSpPr/>
          <p:nvPr/>
        </p:nvSpPr>
        <p:spPr>
          <a:xfrm>
            <a:off x="383900" y="4190429"/>
            <a:ext cx="9253006" cy="193898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sz="5500">
                <a:solidFill>
                  <a:srgbClr val="FFFFFF"/>
                </a:solidFill>
                <a:latin typeface="Arial"/>
                <a:ea typeface="Arial"/>
                <a:cs typeface="Arial"/>
                <a:sym typeface="Arial"/>
              </a:defRPr>
            </a:lvl1pPr>
          </a:lstStyle>
          <a:p>
            <a:pPr>
              <a:defRPr sz="1800"/>
            </a:pPr>
            <a:r>
              <a:rPr lang="en-US" sz="6000" dirty="0"/>
              <a:t>Global Trends and Challenges</a:t>
            </a:r>
            <a:endParaRPr sz="6000" dirty="0"/>
          </a:p>
        </p:txBody>
      </p:sp>
    </p:spTree>
    <p:extLst>
      <p:ext uri="{BB962C8B-B14F-4D97-AF65-F5344CB8AC3E}">
        <p14:creationId xmlns:p14="http://schemas.microsoft.com/office/powerpoint/2010/main" val="242103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838200" y="2364122"/>
            <a:ext cx="4654573" cy="3974938"/>
          </a:xfrm>
        </p:spPr>
        <p:txBody>
          <a:bodyPr/>
          <a:lstStyle/>
          <a:p>
            <a:pPr marL="457200" indent="-457200">
              <a:lnSpc>
                <a:spcPct val="100000"/>
              </a:lnSpc>
              <a:buAutoNum type="arabicPeriod"/>
            </a:pPr>
            <a:r>
              <a:rPr lang="en-US" sz="3600" dirty="0">
                <a:solidFill>
                  <a:schemeClr val="tx1">
                    <a:lumMod val="75000"/>
                    <a:lumOff val="25000"/>
                  </a:schemeClr>
                </a:solidFill>
                <a:latin typeface="Arial" panose="020B0604020202020204" pitchFamily="34" charset="0"/>
                <a:cs typeface="Arial" panose="020B0604020202020204" pitchFamily="34" charset="0"/>
              </a:rPr>
              <a:t>Technology disruption</a:t>
            </a:r>
          </a:p>
          <a:p>
            <a:pPr marL="0" indent="0">
              <a:lnSpc>
                <a:spcPct val="100000"/>
              </a:lnSpc>
              <a:buNone/>
            </a:pPr>
            <a:endParaRPr lang="en-US" sz="1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CAD ex Blockchain certificate</a:t>
            </a:r>
          </a:p>
          <a:p>
            <a:pPr marL="457200" lvl="1" indent="0">
              <a:lnSpc>
                <a:spcPct val="100000"/>
              </a:lnSpc>
              <a:buNone/>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5"/>
            <a:ext cx="10515600" cy="7918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a:t>
            </a:r>
            <a:endParaRPr lang="en-CA" sz="2000" dirty="0">
              <a:solidFill>
                <a:srgbClr val="44255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F1BD87BB-792A-41D3-966E-A4D741EB73BD}"/>
              </a:ext>
            </a:extLst>
          </p:cNvPr>
          <p:cNvPicPr>
            <a:picLocks noChangeAspect="1"/>
          </p:cNvPicPr>
          <p:nvPr/>
        </p:nvPicPr>
        <p:blipFill>
          <a:blip r:embed="rId3"/>
          <a:stretch>
            <a:fillRect/>
          </a:stretch>
        </p:blipFill>
        <p:spPr>
          <a:xfrm>
            <a:off x="6429062" y="1525734"/>
            <a:ext cx="4654573" cy="4646828"/>
          </a:xfrm>
          <a:prstGeom prst="rect">
            <a:avLst/>
          </a:prstGeom>
        </p:spPr>
      </p:pic>
      <p:pic>
        <p:nvPicPr>
          <p:cNvPr id="6" name="Picture 5">
            <a:extLst>
              <a:ext uri="{FF2B5EF4-FFF2-40B4-BE49-F238E27FC236}">
                <a16:creationId xmlns:a16="http://schemas.microsoft.com/office/drawing/2014/main" xmlns="" id="{1AED4E44-6ABE-4B17-9B4B-F9AA8CC99B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83635" y="2157815"/>
            <a:ext cx="1004887" cy="947737"/>
          </a:xfrm>
          <a:prstGeom prst="rect">
            <a:avLst/>
          </a:prstGeom>
        </p:spPr>
      </p:pic>
      <p:pic>
        <p:nvPicPr>
          <p:cNvPr id="7" name="Picture 6">
            <a:extLst>
              <a:ext uri="{FF2B5EF4-FFF2-40B4-BE49-F238E27FC236}">
                <a16:creationId xmlns:a16="http://schemas.microsoft.com/office/drawing/2014/main" xmlns="" id="{77DE2605-218F-4ADD-8C4F-C99725613DBB}"/>
              </a:ext>
            </a:extLst>
          </p:cNvPr>
          <p:cNvPicPr>
            <a:picLocks noChangeAspect="1"/>
          </p:cNvPicPr>
          <p:nvPr/>
        </p:nvPicPr>
        <p:blipFill>
          <a:blip r:embed="rId5"/>
          <a:stretch>
            <a:fillRect/>
          </a:stretch>
        </p:blipFill>
        <p:spPr>
          <a:xfrm>
            <a:off x="11079396" y="3346704"/>
            <a:ext cx="1004887" cy="1004887"/>
          </a:xfrm>
          <a:prstGeom prst="rect">
            <a:avLst/>
          </a:prstGeom>
        </p:spPr>
      </p:pic>
      <p:pic>
        <p:nvPicPr>
          <p:cNvPr id="8" name="Picture 7">
            <a:extLst>
              <a:ext uri="{FF2B5EF4-FFF2-40B4-BE49-F238E27FC236}">
                <a16:creationId xmlns:a16="http://schemas.microsoft.com/office/drawing/2014/main" xmlns="" id="{AD91475A-B0D8-4FC6-BDD0-C4D23B8627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83635" y="4592743"/>
            <a:ext cx="1004888" cy="1004888"/>
          </a:xfrm>
          <a:prstGeom prst="rect">
            <a:avLst/>
          </a:prstGeom>
        </p:spPr>
      </p:pic>
    </p:spTree>
    <p:extLst>
      <p:ext uri="{BB962C8B-B14F-4D97-AF65-F5344CB8AC3E}">
        <p14:creationId xmlns:p14="http://schemas.microsoft.com/office/powerpoint/2010/main" val="205986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B11E0CFA-E86F-4EC8-96D4-FC15294549A3}"/>
              </a:ext>
            </a:extLst>
          </p:cNvPr>
          <p:cNvSpPr txBox="1">
            <a:spLocks/>
          </p:cNvSpPr>
          <p:nvPr/>
        </p:nvSpPr>
        <p:spPr>
          <a:xfrm>
            <a:off x="308199" y="2746537"/>
            <a:ext cx="4654573" cy="3974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buFont typeface="Arial"/>
              <a:buAutoNum type="arabicPeriod"/>
            </a:pPr>
            <a:r>
              <a:rPr lang="en-US" sz="3600" dirty="0">
                <a:solidFill>
                  <a:schemeClr val="tx1">
                    <a:lumMod val="75000"/>
                    <a:lumOff val="25000"/>
                  </a:schemeClr>
                </a:solidFill>
                <a:latin typeface="Arial" panose="020B0604020202020204" pitchFamily="34" charset="0"/>
                <a:cs typeface="Arial" panose="020B0604020202020204" pitchFamily="34" charset="0"/>
              </a:rPr>
              <a:t>Technology disruption</a:t>
            </a:r>
          </a:p>
          <a:p>
            <a:pPr marL="0" indent="0">
              <a:lnSpc>
                <a:spcPct val="100000"/>
              </a:lnSpc>
              <a:buFont typeface="Arial"/>
              <a:buNone/>
            </a:pPr>
            <a:endParaRPr lang="en-US" sz="1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USA ex Woz U</a:t>
            </a:r>
          </a:p>
          <a:p>
            <a:pPr marL="0" indent="0">
              <a:buFont typeface="Arial"/>
              <a:buNone/>
            </a:pPr>
            <a:endParaRPr lang="en-CA" dirty="0">
              <a:solidFill>
                <a:schemeClr val="tx1">
                  <a:lumMod val="75000"/>
                  <a:lumOff val="25000"/>
                </a:schemeClr>
              </a:solidFill>
            </a:endParaRPr>
          </a:p>
        </p:txBody>
      </p:sp>
      <p:sp>
        <p:nvSpPr>
          <p:cNvPr id="6" name="Title 1">
            <a:extLst>
              <a:ext uri="{FF2B5EF4-FFF2-40B4-BE49-F238E27FC236}">
                <a16:creationId xmlns:a16="http://schemas.microsoft.com/office/drawing/2014/main" xmlns="" id="{C3DA6C2B-1FCC-4B26-8DC9-B1BCCFE2F707}"/>
              </a:ext>
            </a:extLst>
          </p:cNvPr>
          <p:cNvSpPr>
            <a:spLocks noGrp="1"/>
          </p:cNvSpPr>
          <p:nvPr>
            <p:ph type="title"/>
          </p:nvPr>
        </p:nvSpPr>
        <p:spPr>
          <a:xfrm>
            <a:off x="542364" y="136525"/>
            <a:ext cx="10515600" cy="1325563"/>
          </a:xfrm>
        </p:spPr>
        <p:txBody>
          <a:bodyPr>
            <a:normAutofit/>
          </a:bodyPr>
          <a:lstStyle/>
          <a:p>
            <a:r>
              <a:rPr lang="en-US" sz="4000" dirty="0">
                <a:solidFill>
                  <a:srgbClr val="44255B"/>
                </a:solidFill>
                <a:latin typeface="Arial" panose="020B0604020202020204" pitchFamily="34" charset="0"/>
                <a:cs typeface="Arial" panose="020B0604020202020204" pitchFamily="34" charset="0"/>
              </a:rPr>
              <a:t>Global Trends and Challenges </a:t>
            </a:r>
            <a:r>
              <a:rPr lang="en-US" sz="2400" dirty="0">
                <a:solidFill>
                  <a:srgbClr val="44255B"/>
                </a:solidFill>
                <a:latin typeface="Arial" panose="020B0604020202020204" pitchFamily="34" charset="0"/>
                <a:cs typeface="Arial" panose="020B0604020202020204" pitchFamily="34" charset="0"/>
              </a:rPr>
              <a:t>cont.</a:t>
            </a:r>
            <a:endParaRPr lang="en-CA" sz="2400" dirty="0">
              <a:solidFill>
                <a:srgbClr val="44255B"/>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xmlns="" id="{3BE4B5FF-8C1E-4297-B4FC-45963A5D6AA0}"/>
              </a:ext>
            </a:extLst>
          </p:cNvPr>
          <p:cNvPicPr>
            <a:picLocks noGrp="1" noChangeAspect="1"/>
          </p:cNvPicPr>
          <p:nvPr>
            <p:ph idx="1"/>
          </p:nvPr>
        </p:nvPicPr>
        <p:blipFill>
          <a:blip r:embed="rId3"/>
          <a:stretch>
            <a:fillRect/>
          </a:stretch>
        </p:blipFill>
        <p:spPr>
          <a:xfrm>
            <a:off x="4400828" y="1857069"/>
            <a:ext cx="7077041" cy="3974938"/>
          </a:xfrm>
          <a:prstGeom prst="rect">
            <a:avLst/>
          </a:prstGeom>
        </p:spPr>
      </p:pic>
    </p:spTree>
    <p:extLst>
      <p:ext uri="{BB962C8B-B14F-4D97-AF65-F5344CB8AC3E}">
        <p14:creationId xmlns:p14="http://schemas.microsoft.com/office/powerpoint/2010/main" val="405036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D65E93-BC49-4BAC-8A57-62A33832CD15}"/>
              </a:ext>
            </a:extLst>
          </p:cNvPr>
          <p:cNvSpPr/>
          <p:nvPr/>
        </p:nvSpPr>
        <p:spPr>
          <a:xfrm>
            <a:off x="6096000" y="2359049"/>
            <a:ext cx="5017819" cy="3490699"/>
          </a:xfrm>
          <a:prstGeom prst="rect">
            <a:avLst/>
          </a:prstGeom>
        </p:spPr>
        <p:txBody>
          <a:bodyPr wrap="square">
            <a:spAutoFit/>
          </a:bodyPr>
          <a:lstStyle/>
          <a:p>
            <a:pPr lvl="0">
              <a:spcBef>
                <a:spcPts val="1000"/>
              </a:spcBef>
            </a:pPr>
            <a:r>
              <a:rPr lang="en-US" sz="3600" dirty="0">
                <a:solidFill>
                  <a:prstClr val="black">
                    <a:lumMod val="75000"/>
                    <a:lumOff val="25000"/>
                  </a:prstClr>
                </a:solidFill>
                <a:latin typeface="Arial" panose="020B0604020202020204" pitchFamily="34" charset="0"/>
                <a:cs typeface="Arial" panose="020B0604020202020204" pitchFamily="34" charset="0"/>
              </a:rPr>
              <a:t>2. Shifting demographics</a:t>
            </a:r>
          </a:p>
          <a:p>
            <a:pPr lvl="0">
              <a:spcBef>
                <a:spcPts val="1000"/>
              </a:spcBef>
            </a:pPr>
            <a:endParaRPr lang="en-US" sz="2000" i="1" dirty="0">
              <a:solidFill>
                <a:prstClr val="black">
                  <a:lumMod val="75000"/>
                  <a:lumOff val="25000"/>
                </a:prstClr>
              </a:solidFill>
              <a:latin typeface="Arial" panose="020B0604020202020204" pitchFamily="34" charset="0"/>
              <a:cs typeface="Arial" panose="020B0604020202020204" pitchFamily="34" charset="0"/>
            </a:endParaRPr>
          </a:p>
          <a:p>
            <a:pPr marL="685800" lvl="1" indent="-228600">
              <a:spcBef>
                <a:spcPts val="500"/>
              </a:spcBef>
              <a:buFont typeface="Arial"/>
              <a:buChar char="•"/>
            </a:pPr>
            <a:r>
              <a:rPr lang="en-US" sz="2800" dirty="0">
                <a:solidFill>
                  <a:prstClr val="black">
                    <a:lumMod val="75000"/>
                    <a:lumOff val="25000"/>
                  </a:prstClr>
                </a:solidFill>
                <a:latin typeface="Arial" panose="020B0604020202020204" pitchFamily="34" charset="0"/>
                <a:cs typeface="Arial" panose="020B0604020202020204" pitchFamily="34" charset="0"/>
              </a:rPr>
              <a:t>CAD ex Centre for Elder Research</a:t>
            </a:r>
          </a:p>
          <a:p>
            <a:pPr marL="685800" lvl="1" indent="-228600">
              <a:spcBef>
                <a:spcPts val="500"/>
              </a:spcBef>
              <a:buFont typeface="Arial"/>
              <a:buChar char="•"/>
            </a:pPr>
            <a:endParaRPr lang="en-US" sz="2800" dirty="0">
              <a:solidFill>
                <a:prstClr val="black">
                  <a:lumMod val="75000"/>
                  <a:lumOff val="25000"/>
                </a:prstClr>
              </a:solidFill>
              <a:latin typeface="Arial" panose="020B0604020202020204" pitchFamily="34" charset="0"/>
              <a:cs typeface="Arial" panose="020B0604020202020204" pitchFamily="34" charset="0"/>
            </a:endParaRPr>
          </a:p>
          <a:p>
            <a:pPr lvl="1">
              <a:spcBef>
                <a:spcPts val="500"/>
              </a:spcBef>
            </a:pPr>
            <a:endParaRPr lang="en-US" sz="2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F62082A-2DF0-4988-BCCB-0EABBBAFD2E7}"/>
              </a:ext>
            </a:extLst>
          </p:cNvPr>
          <p:cNvSpPr txBox="1">
            <a:spLocks/>
          </p:cNvSpPr>
          <p:nvPr/>
        </p:nvSpPr>
        <p:spPr>
          <a:xfrm>
            <a:off x="609600" y="113053"/>
            <a:ext cx="109728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79EBDF7F-7F41-41D9-B37F-5FA5240D8B09}"/>
              </a:ext>
            </a:extLst>
          </p:cNvPr>
          <p:cNvPicPr>
            <a:picLocks noChangeAspect="1"/>
          </p:cNvPicPr>
          <p:nvPr/>
        </p:nvPicPr>
        <p:blipFill>
          <a:blip r:embed="rId3"/>
          <a:stretch>
            <a:fillRect/>
          </a:stretch>
        </p:blipFill>
        <p:spPr>
          <a:xfrm>
            <a:off x="619914" y="5129464"/>
            <a:ext cx="1070824" cy="1005926"/>
          </a:xfrm>
          <a:prstGeom prst="rect">
            <a:avLst/>
          </a:prstGeom>
        </p:spPr>
      </p:pic>
      <p:pic>
        <p:nvPicPr>
          <p:cNvPr id="6" name="Picture 5">
            <a:extLst>
              <a:ext uri="{FF2B5EF4-FFF2-40B4-BE49-F238E27FC236}">
                <a16:creationId xmlns:a16="http://schemas.microsoft.com/office/drawing/2014/main" xmlns="" id="{0CEE4D15-4FFE-4A3C-897F-2CFBE98C4B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2308" y="5134333"/>
            <a:ext cx="1005927" cy="1005927"/>
          </a:xfrm>
          <a:prstGeom prst="rect">
            <a:avLst/>
          </a:prstGeom>
        </p:spPr>
      </p:pic>
      <p:pic>
        <p:nvPicPr>
          <p:cNvPr id="7" name="Picture 6">
            <a:extLst>
              <a:ext uri="{FF2B5EF4-FFF2-40B4-BE49-F238E27FC236}">
                <a16:creationId xmlns:a16="http://schemas.microsoft.com/office/drawing/2014/main" xmlns="" id="{DA6124FE-6466-4870-BF30-CC352331FD7A}"/>
              </a:ext>
            </a:extLst>
          </p:cNvPr>
          <p:cNvPicPr>
            <a:picLocks noChangeAspect="1"/>
          </p:cNvPicPr>
          <p:nvPr/>
        </p:nvPicPr>
        <p:blipFill>
          <a:blip r:embed="rId5"/>
          <a:stretch>
            <a:fillRect/>
          </a:stretch>
        </p:blipFill>
        <p:spPr>
          <a:xfrm>
            <a:off x="3091902" y="5134333"/>
            <a:ext cx="1005927" cy="1005927"/>
          </a:xfrm>
          <a:prstGeom prst="rect">
            <a:avLst/>
          </a:prstGeom>
        </p:spPr>
      </p:pic>
      <p:pic>
        <p:nvPicPr>
          <p:cNvPr id="9" name="Picture 8">
            <a:extLst>
              <a:ext uri="{FF2B5EF4-FFF2-40B4-BE49-F238E27FC236}">
                <a16:creationId xmlns:a16="http://schemas.microsoft.com/office/drawing/2014/main" xmlns="" id="{002620BA-DD60-42B4-A2F1-D355A9E9CB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0096" y="1867729"/>
            <a:ext cx="3021479" cy="3016131"/>
          </a:xfrm>
          <a:prstGeom prst="rect">
            <a:avLst/>
          </a:prstGeom>
        </p:spPr>
      </p:pic>
    </p:spTree>
    <p:extLst>
      <p:ext uri="{BB962C8B-B14F-4D97-AF65-F5344CB8AC3E}">
        <p14:creationId xmlns:p14="http://schemas.microsoft.com/office/powerpoint/2010/main" val="209430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DFC4ED2D-967F-4D58-869B-56E9B547F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4889" y="1514094"/>
            <a:ext cx="4890448" cy="4440473"/>
          </a:xfrm>
          <a:prstGeom prst="rect">
            <a:avLst/>
          </a:prstGeom>
          <a:effectLst/>
        </p:spPr>
      </p:pic>
      <p:sp>
        <p:nvSpPr>
          <p:cNvPr id="8" name="Content Placeholder 7">
            <a:extLst>
              <a:ext uri="{FF2B5EF4-FFF2-40B4-BE49-F238E27FC236}">
                <a16:creationId xmlns:a16="http://schemas.microsoft.com/office/drawing/2014/main" xmlns="" id="{9CC6C5D0-AAFE-4D6D-B732-F21261903365}"/>
              </a:ext>
            </a:extLst>
          </p:cNvPr>
          <p:cNvSpPr>
            <a:spLocks noGrp="1"/>
          </p:cNvSpPr>
          <p:nvPr>
            <p:ph idx="1"/>
          </p:nvPr>
        </p:nvSpPr>
        <p:spPr>
          <a:xfrm>
            <a:off x="1236142" y="2051713"/>
            <a:ext cx="3651250" cy="3165482"/>
          </a:xfrm>
          <a:prstGeom prst="rect">
            <a:avLst/>
          </a:prstGeom>
        </p:spPr>
        <p:txBody>
          <a:bodyPr wrap="square">
            <a:spAutoFit/>
          </a:bodyPr>
          <a:lstStyle/>
          <a:p>
            <a:pPr lvl="0">
              <a:spcBef>
                <a:spcPts val="1000"/>
              </a:spcBef>
            </a:pPr>
            <a:r>
              <a:rPr lang="en-US" sz="3600" dirty="0">
                <a:solidFill>
                  <a:prstClr val="black">
                    <a:lumMod val="75000"/>
                    <a:lumOff val="25000"/>
                  </a:prstClr>
                </a:solidFill>
                <a:latin typeface="Arial" panose="020B0604020202020204" pitchFamily="34" charset="0"/>
                <a:cs typeface="Arial" panose="020B0604020202020204" pitchFamily="34" charset="0"/>
              </a:rPr>
              <a:t>2. Shifting demographics</a:t>
            </a:r>
          </a:p>
          <a:p>
            <a:pPr marL="457200" lvl="1" indent="0">
              <a:spcBef>
                <a:spcPts val="500"/>
              </a:spcBef>
              <a:buNone/>
            </a:pPr>
            <a:endParaRPr lang="en-US" sz="2800" dirty="0">
              <a:solidFill>
                <a:prstClr val="black">
                  <a:lumMod val="75000"/>
                  <a:lumOff val="25000"/>
                </a:prstClr>
              </a:solidFill>
              <a:latin typeface="Arial" panose="020B0604020202020204" pitchFamily="34" charset="0"/>
              <a:cs typeface="Arial" panose="020B0604020202020204" pitchFamily="34" charset="0"/>
            </a:endParaRPr>
          </a:p>
          <a:p>
            <a:pPr marL="685800" lvl="1" indent="-228600">
              <a:spcBef>
                <a:spcPts val="500"/>
              </a:spcBef>
              <a:buFont typeface="Arial"/>
              <a:buChar char="•"/>
            </a:pPr>
            <a:r>
              <a:rPr lang="en-US" sz="2800" dirty="0">
                <a:solidFill>
                  <a:prstClr val="black">
                    <a:lumMod val="75000"/>
                    <a:lumOff val="25000"/>
                  </a:prstClr>
                </a:solidFill>
                <a:latin typeface="Arial" panose="020B0604020202020204" pitchFamily="34" charset="0"/>
                <a:cs typeface="Arial" panose="020B0604020202020204" pitchFamily="34" charset="0"/>
              </a:rPr>
              <a:t>NLD ex Students living free in retirement homes</a:t>
            </a:r>
          </a:p>
          <a:p>
            <a:pPr lvl="1">
              <a:spcBef>
                <a:spcPts val="500"/>
              </a:spcBef>
            </a:pPr>
            <a:endParaRPr lang="en-US" sz="2400"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3718128F-EC57-4368-BBAB-8A1FE39A2D5C}"/>
              </a:ext>
            </a:extLst>
          </p:cNvPr>
          <p:cNvPicPr>
            <a:picLocks noChangeAspect="1"/>
          </p:cNvPicPr>
          <p:nvPr/>
        </p:nvPicPr>
        <p:blipFill>
          <a:blip r:embed="rId4"/>
          <a:stretch>
            <a:fillRect/>
          </a:stretch>
        </p:blipFill>
        <p:spPr>
          <a:xfrm>
            <a:off x="728007" y="185051"/>
            <a:ext cx="10735986" cy="1329043"/>
          </a:xfrm>
          <a:prstGeom prst="rect">
            <a:avLst/>
          </a:prstGeom>
        </p:spPr>
      </p:pic>
    </p:spTree>
    <p:extLst>
      <p:ext uri="{BB962C8B-B14F-4D97-AF65-F5344CB8AC3E}">
        <p14:creationId xmlns:p14="http://schemas.microsoft.com/office/powerpoint/2010/main" val="93883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838200" y="2217779"/>
            <a:ext cx="5257800" cy="3228490"/>
          </a:xfrm>
        </p:spPr>
        <p:txBody>
          <a:bodyPr>
            <a:normAutofit/>
          </a:bodyPr>
          <a:lstStyle/>
          <a:p>
            <a:pPr marL="0" lvl="0" indent="0">
              <a:buNone/>
            </a:pPr>
            <a:r>
              <a:rPr lang="en-US" sz="3200" dirty="0">
                <a:solidFill>
                  <a:prstClr val="black">
                    <a:lumMod val="75000"/>
                    <a:lumOff val="25000"/>
                  </a:prstClr>
                </a:solidFill>
                <a:latin typeface="Arial" panose="020B0604020202020204" pitchFamily="34" charset="0"/>
                <a:cs typeface="Arial" panose="020B0604020202020204" pitchFamily="34" charset="0"/>
              </a:rPr>
              <a:t>3. Diversity of learners and focus on student experience </a:t>
            </a:r>
          </a:p>
          <a:p>
            <a:pPr marL="0" lvl="0" indent="0">
              <a:buNone/>
            </a:pPr>
            <a:endParaRPr lang="en-US" sz="3200" dirty="0">
              <a:solidFill>
                <a:prstClr val="black">
                  <a:lumMod val="75000"/>
                  <a:lumOff val="25000"/>
                </a:prstClr>
              </a:solidFill>
              <a:latin typeface="Arial" panose="020B0604020202020204" pitchFamily="34" charset="0"/>
              <a:cs typeface="Arial" panose="020B0604020202020204" pitchFamily="34" charset="0"/>
            </a:endParaRPr>
          </a:p>
          <a:p>
            <a:pPr lvl="1"/>
            <a:r>
              <a:rPr lang="en-US" sz="2800" dirty="0">
                <a:solidFill>
                  <a:prstClr val="black">
                    <a:lumMod val="75000"/>
                    <a:lumOff val="25000"/>
                  </a:prstClr>
                </a:solidFill>
                <a:latin typeface="Arial" panose="020B0604020202020204" pitchFamily="34" charset="0"/>
                <a:cs typeface="Arial" panose="020B0604020202020204" pitchFamily="34" charset="0"/>
              </a:rPr>
              <a:t>CAD ex mental health programs and support services</a:t>
            </a:r>
          </a:p>
          <a:p>
            <a:pPr marL="457200" lvl="1" indent="0">
              <a:buNone/>
            </a:pPr>
            <a:endParaRPr lang="en-US" sz="2800" dirty="0">
              <a:solidFill>
                <a:prstClr val="black">
                  <a:lumMod val="75000"/>
                  <a:lumOff val="25000"/>
                </a:prstClr>
              </a:solidFill>
              <a:latin typeface="Arial" panose="020B0604020202020204" pitchFamily="34" charset="0"/>
              <a:cs typeface="Arial" panose="020B0604020202020204" pitchFamily="34" charset="0"/>
            </a:endParaRPr>
          </a:p>
          <a:p>
            <a:pPr marL="0" indent="0">
              <a:buNone/>
            </a:pPr>
            <a:endParaRPr lang="en-CA" dirty="0"/>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959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24A033E-026B-4628-B075-C63E7D62E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3345" y="5060571"/>
            <a:ext cx="939252" cy="939252"/>
          </a:xfrm>
          <a:prstGeom prst="rect">
            <a:avLst/>
          </a:prstGeom>
        </p:spPr>
      </p:pic>
      <p:pic>
        <p:nvPicPr>
          <p:cNvPr id="6" name="Picture 5">
            <a:extLst>
              <a:ext uri="{FF2B5EF4-FFF2-40B4-BE49-F238E27FC236}">
                <a16:creationId xmlns:a16="http://schemas.microsoft.com/office/drawing/2014/main" xmlns="" id="{E6E1E686-4969-41B5-84E5-B18A15BA7A3E}"/>
              </a:ext>
            </a:extLst>
          </p:cNvPr>
          <p:cNvPicPr>
            <a:picLocks noChangeAspect="1"/>
          </p:cNvPicPr>
          <p:nvPr/>
        </p:nvPicPr>
        <p:blipFill>
          <a:blip r:embed="rId4"/>
          <a:stretch>
            <a:fillRect/>
          </a:stretch>
        </p:blipFill>
        <p:spPr>
          <a:xfrm>
            <a:off x="8029164" y="5060571"/>
            <a:ext cx="1005927" cy="944962"/>
          </a:xfrm>
          <a:prstGeom prst="rect">
            <a:avLst/>
          </a:prstGeom>
        </p:spPr>
      </p:pic>
      <p:pic>
        <p:nvPicPr>
          <p:cNvPr id="7" name="Picture 6">
            <a:extLst>
              <a:ext uri="{FF2B5EF4-FFF2-40B4-BE49-F238E27FC236}">
                <a16:creationId xmlns:a16="http://schemas.microsoft.com/office/drawing/2014/main" xmlns="" id="{BD4D067F-09BB-441E-8736-BC2DBAAB0989}"/>
              </a:ext>
            </a:extLst>
          </p:cNvPr>
          <p:cNvPicPr>
            <a:picLocks noChangeAspect="1"/>
          </p:cNvPicPr>
          <p:nvPr/>
        </p:nvPicPr>
        <p:blipFill>
          <a:blip r:embed="rId5"/>
          <a:stretch>
            <a:fillRect/>
          </a:stretch>
        </p:blipFill>
        <p:spPr>
          <a:xfrm>
            <a:off x="10210851" y="5060571"/>
            <a:ext cx="932445" cy="939252"/>
          </a:xfrm>
          <a:prstGeom prst="rect">
            <a:avLst/>
          </a:prstGeom>
        </p:spPr>
      </p:pic>
      <p:pic>
        <p:nvPicPr>
          <p:cNvPr id="8" name="Picture 7">
            <a:extLst>
              <a:ext uri="{FF2B5EF4-FFF2-40B4-BE49-F238E27FC236}">
                <a16:creationId xmlns:a16="http://schemas.microsoft.com/office/drawing/2014/main" xmlns="" id="{BCC7AD47-B313-42AD-BE54-CD028BB14AC5}"/>
              </a:ext>
            </a:extLst>
          </p:cNvPr>
          <p:cNvPicPr>
            <a:picLocks noChangeAspect="1"/>
          </p:cNvPicPr>
          <p:nvPr/>
        </p:nvPicPr>
        <p:blipFill>
          <a:blip r:embed="rId6"/>
          <a:stretch>
            <a:fillRect/>
          </a:stretch>
        </p:blipFill>
        <p:spPr>
          <a:xfrm>
            <a:off x="8029164" y="2203598"/>
            <a:ext cx="2895851" cy="2450804"/>
          </a:xfrm>
          <a:prstGeom prst="rect">
            <a:avLst/>
          </a:prstGeom>
        </p:spPr>
      </p:pic>
    </p:spTree>
    <p:extLst>
      <p:ext uri="{BB962C8B-B14F-4D97-AF65-F5344CB8AC3E}">
        <p14:creationId xmlns:p14="http://schemas.microsoft.com/office/powerpoint/2010/main" val="177565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75C13DE6-B534-4A9C-9689-A4C598194271}"/>
              </a:ext>
            </a:extLst>
          </p:cNvPr>
          <p:cNvSpPr>
            <a:spLocks noGrp="1"/>
          </p:cNvSpPr>
          <p:nvPr>
            <p:ph idx="1"/>
          </p:nvPr>
        </p:nvSpPr>
        <p:spPr>
          <a:xfrm>
            <a:off x="542364" y="2100357"/>
            <a:ext cx="3267501" cy="4621118"/>
          </a:xfrm>
        </p:spPr>
        <p:txBody>
          <a:bodyPr>
            <a:normAutofit/>
          </a:bodyPr>
          <a:lstStyle/>
          <a:p>
            <a:pPr marL="0" lvl="0" indent="0">
              <a:buNone/>
            </a:pPr>
            <a:r>
              <a:rPr lang="en-US" sz="3200" dirty="0">
                <a:solidFill>
                  <a:prstClr val="black">
                    <a:lumMod val="75000"/>
                    <a:lumOff val="25000"/>
                  </a:prstClr>
                </a:solidFill>
                <a:latin typeface="Arial" panose="020B0604020202020204" pitchFamily="34" charset="0"/>
                <a:cs typeface="Arial" panose="020B0604020202020204" pitchFamily="34" charset="0"/>
              </a:rPr>
              <a:t>3. Diversity of learners and focus on student experience </a:t>
            </a:r>
          </a:p>
          <a:p>
            <a:pPr marL="457200" lvl="1" indent="0">
              <a:buNone/>
            </a:pPr>
            <a:endParaRPr lang="en-US" sz="2800" dirty="0">
              <a:solidFill>
                <a:prstClr val="black">
                  <a:lumMod val="75000"/>
                  <a:lumOff val="25000"/>
                </a:prstClr>
              </a:solidFill>
              <a:latin typeface="Arial" panose="020B0604020202020204" pitchFamily="34" charset="0"/>
              <a:cs typeface="Arial" panose="020B0604020202020204" pitchFamily="34" charset="0"/>
            </a:endParaRPr>
          </a:p>
          <a:p>
            <a:pPr lvl="1"/>
            <a:r>
              <a:rPr lang="en-US" sz="2800" dirty="0">
                <a:solidFill>
                  <a:prstClr val="black">
                    <a:lumMod val="75000"/>
                    <a:lumOff val="25000"/>
                  </a:prstClr>
                </a:solidFill>
                <a:latin typeface="Arial" panose="020B0604020202020204" pitchFamily="34" charset="0"/>
                <a:cs typeface="Arial" panose="020B0604020202020204" pitchFamily="34" charset="0"/>
              </a:rPr>
              <a:t>KOR ex Credit Bank System</a:t>
            </a:r>
          </a:p>
          <a:p>
            <a:endParaRPr lang="en-CA" dirty="0"/>
          </a:p>
        </p:txBody>
      </p:sp>
      <p:pic>
        <p:nvPicPr>
          <p:cNvPr id="6" name="Picture 5">
            <a:extLst>
              <a:ext uri="{FF2B5EF4-FFF2-40B4-BE49-F238E27FC236}">
                <a16:creationId xmlns:a16="http://schemas.microsoft.com/office/drawing/2014/main" xmlns="" id="{D79E004F-F6A2-4151-9DEF-B19E4EAD0391}"/>
              </a:ext>
            </a:extLst>
          </p:cNvPr>
          <p:cNvPicPr>
            <a:picLocks noChangeAspect="1"/>
          </p:cNvPicPr>
          <p:nvPr/>
        </p:nvPicPr>
        <p:blipFill>
          <a:blip r:embed="rId3"/>
          <a:stretch>
            <a:fillRect/>
          </a:stretch>
        </p:blipFill>
        <p:spPr>
          <a:xfrm>
            <a:off x="4160208" y="1760561"/>
            <a:ext cx="7819114" cy="4068667"/>
          </a:xfrm>
          <a:prstGeom prst="rect">
            <a:avLst/>
          </a:prstGeom>
        </p:spPr>
      </p:pic>
      <p:sp>
        <p:nvSpPr>
          <p:cNvPr id="9" name="Title 1">
            <a:extLst>
              <a:ext uri="{FF2B5EF4-FFF2-40B4-BE49-F238E27FC236}">
                <a16:creationId xmlns:a16="http://schemas.microsoft.com/office/drawing/2014/main" xmlns="" id="{13F847F6-7905-4BAB-BB4C-3F074BCE0890}"/>
              </a:ext>
            </a:extLst>
          </p:cNvPr>
          <p:cNvSpPr>
            <a:spLocks noGrp="1"/>
          </p:cNvSpPr>
          <p:nvPr>
            <p:ph type="title"/>
          </p:nvPr>
        </p:nvSpPr>
        <p:spPr>
          <a:xfrm>
            <a:off x="542364" y="136525"/>
            <a:ext cx="10515600" cy="1325563"/>
          </a:xfrm>
        </p:spPr>
        <p:txBody>
          <a:bodyPr>
            <a:normAutofit/>
          </a:bodyPr>
          <a:lstStyle/>
          <a:p>
            <a:r>
              <a:rPr lang="en-US" sz="4000" dirty="0">
                <a:solidFill>
                  <a:srgbClr val="44255B"/>
                </a:solidFill>
                <a:latin typeface="Arial" panose="020B0604020202020204" pitchFamily="34" charset="0"/>
                <a:cs typeface="Arial" panose="020B0604020202020204" pitchFamily="34" charset="0"/>
              </a:rPr>
              <a:t>Global Trends and Challenges </a:t>
            </a:r>
            <a:r>
              <a:rPr lang="en-US" sz="2400" dirty="0">
                <a:solidFill>
                  <a:srgbClr val="44255B"/>
                </a:solidFill>
                <a:latin typeface="Arial" panose="020B0604020202020204" pitchFamily="34" charset="0"/>
                <a:cs typeface="Arial" panose="020B0604020202020204" pitchFamily="34" charset="0"/>
              </a:rPr>
              <a:t>cont.</a:t>
            </a:r>
            <a:endParaRPr lang="en-CA" sz="2400" dirty="0">
              <a:solidFill>
                <a:srgbClr val="4425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984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C4FC24-BFF5-4808-AF8F-3CAA25DB414F}"/>
              </a:ext>
            </a:extLst>
          </p:cNvPr>
          <p:cNvSpPr>
            <a:spLocks noGrp="1"/>
          </p:cNvSpPr>
          <p:nvPr>
            <p:ph idx="1"/>
          </p:nvPr>
        </p:nvSpPr>
        <p:spPr>
          <a:xfrm>
            <a:off x="5176827" y="2379266"/>
            <a:ext cx="6630911" cy="3812891"/>
          </a:xfrm>
        </p:spPr>
        <p:txBody>
          <a:bodyPr>
            <a:noAutofit/>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4. Internationalization (protectionism vs. opening borders)</a:t>
            </a:r>
          </a:p>
          <a:p>
            <a:pPr marL="0" indent="0">
              <a:lnSpc>
                <a:spcPct val="100000"/>
              </a:lnSpc>
              <a:buNone/>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CAD ex global citizenship elements in all programs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457200" lvl="1" indent="0">
              <a:lnSpc>
                <a:spcPct val="100000"/>
              </a:lnSpc>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buNone/>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14F86FE8-FC1C-4022-A415-F98EAAAAE8F5}"/>
              </a:ext>
            </a:extLst>
          </p:cNvPr>
          <p:cNvSpPr>
            <a:spLocks noGrp="1"/>
          </p:cNvSpPr>
          <p:nvPr>
            <p:ph type="title"/>
          </p:nvPr>
        </p:nvSpPr>
        <p:spPr>
          <a:xfrm>
            <a:off x="542364" y="136525"/>
            <a:ext cx="10515600" cy="1325563"/>
          </a:xfrm>
        </p:spPr>
        <p:txBody>
          <a:bodyPr>
            <a:normAutofit/>
          </a:bodyPr>
          <a:lstStyle/>
          <a:p>
            <a:r>
              <a:rPr lang="en-US" sz="4000" dirty="0">
                <a:solidFill>
                  <a:srgbClr val="44255B"/>
                </a:solidFill>
                <a:latin typeface="Arial" panose="020B0604020202020204" pitchFamily="34" charset="0"/>
                <a:cs typeface="Arial" panose="020B0604020202020204" pitchFamily="34" charset="0"/>
              </a:rPr>
              <a:t>Global Trends and Challenges </a:t>
            </a:r>
            <a:r>
              <a:rPr lang="en-US" sz="2400" dirty="0">
                <a:solidFill>
                  <a:srgbClr val="44255B"/>
                </a:solidFill>
                <a:latin typeface="Arial" panose="020B0604020202020204" pitchFamily="34" charset="0"/>
                <a:cs typeface="Arial" panose="020B0604020202020204" pitchFamily="34" charset="0"/>
              </a:rPr>
              <a:t>cont.</a:t>
            </a:r>
            <a:endParaRPr lang="en-CA" sz="2400" dirty="0">
              <a:solidFill>
                <a:srgbClr val="44255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E47AA8E4-7C13-4B33-8373-59EBDC68BF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286" y="5331106"/>
            <a:ext cx="916602" cy="861051"/>
          </a:xfrm>
          <a:prstGeom prst="rect">
            <a:avLst/>
          </a:prstGeom>
        </p:spPr>
      </p:pic>
      <p:pic>
        <p:nvPicPr>
          <p:cNvPr id="4" name="Picture 3">
            <a:extLst>
              <a:ext uri="{FF2B5EF4-FFF2-40B4-BE49-F238E27FC236}">
                <a16:creationId xmlns:a16="http://schemas.microsoft.com/office/drawing/2014/main" xmlns="" id="{9FAF60E8-66B8-4CFF-B0D0-96BB2C15B5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7319" y="5337074"/>
            <a:ext cx="861051" cy="861051"/>
          </a:xfrm>
          <a:prstGeom prst="rect">
            <a:avLst/>
          </a:prstGeom>
        </p:spPr>
      </p:pic>
      <p:pic>
        <p:nvPicPr>
          <p:cNvPr id="6" name="Picture 5">
            <a:extLst>
              <a:ext uri="{FF2B5EF4-FFF2-40B4-BE49-F238E27FC236}">
                <a16:creationId xmlns:a16="http://schemas.microsoft.com/office/drawing/2014/main" xmlns="" id="{2576B16E-BADF-42DB-AE29-4A82A607973D}"/>
              </a:ext>
            </a:extLst>
          </p:cNvPr>
          <p:cNvPicPr>
            <a:picLocks noChangeAspect="1"/>
          </p:cNvPicPr>
          <p:nvPr/>
        </p:nvPicPr>
        <p:blipFill>
          <a:blip r:embed="rId5"/>
          <a:stretch>
            <a:fillRect/>
          </a:stretch>
        </p:blipFill>
        <p:spPr>
          <a:xfrm>
            <a:off x="3108118" y="5304393"/>
            <a:ext cx="914479" cy="914479"/>
          </a:xfrm>
          <a:prstGeom prst="rect">
            <a:avLst/>
          </a:prstGeom>
        </p:spPr>
      </p:pic>
      <p:pic>
        <p:nvPicPr>
          <p:cNvPr id="7" name="Picture 6">
            <a:extLst>
              <a:ext uri="{FF2B5EF4-FFF2-40B4-BE49-F238E27FC236}">
                <a16:creationId xmlns:a16="http://schemas.microsoft.com/office/drawing/2014/main" xmlns="" id="{EE6A66AA-0E43-4263-843D-AF3D8F3F0D7F}"/>
              </a:ext>
            </a:extLst>
          </p:cNvPr>
          <p:cNvPicPr>
            <a:picLocks noChangeAspect="1"/>
          </p:cNvPicPr>
          <p:nvPr/>
        </p:nvPicPr>
        <p:blipFill>
          <a:blip r:embed="rId6"/>
          <a:stretch>
            <a:fillRect/>
          </a:stretch>
        </p:blipFill>
        <p:spPr>
          <a:xfrm>
            <a:off x="845202" y="1749406"/>
            <a:ext cx="3365284" cy="3359187"/>
          </a:xfrm>
          <a:prstGeom prst="rect">
            <a:avLst/>
          </a:prstGeom>
        </p:spPr>
      </p:pic>
    </p:spTree>
    <p:extLst>
      <p:ext uri="{BB962C8B-B14F-4D97-AF65-F5344CB8AC3E}">
        <p14:creationId xmlns:p14="http://schemas.microsoft.com/office/powerpoint/2010/main" val="39102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fr-CA" b="1" dirty="0">
                <a:solidFill>
                  <a:srgbClr val="7030A0"/>
                </a:solidFill>
                <a:cs typeface="Arial"/>
              </a:rPr>
              <a:t/>
            </a:r>
            <a:br>
              <a:rPr lang="fr-CA" b="1" dirty="0">
                <a:solidFill>
                  <a:srgbClr val="7030A0"/>
                </a:solidFill>
                <a:cs typeface="Arial"/>
              </a:rPr>
            </a:br>
            <a:r>
              <a:rPr lang="fr-CA" sz="4900" dirty="0" err="1">
                <a:solidFill>
                  <a:srgbClr val="44255B"/>
                </a:solidFill>
                <a:latin typeface="Arial" panose="020B0604020202020204" pitchFamily="34" charset="0"/>
                <a:cs typeface="Arial" panose="020B0604020202020204" pitchFamily="34" charset="0"/>
              </a:rPr>
              <a:t>Outline</a:t>
            </a:r>
            <a:r>
              <a:rPr lang="fr-CA" b="1" dirty="0">
                <a:solidFill>
                  <a:schemeClr val="accent4">
                    <a:lumMod val="75000"/>
                  </a:schemeClr>
                </a:solidFill>
                <a:latin typeface="Arial"/>
                <a:cs typeface="Arial"/>
              </a:rPr>
              <a:t/>
            </a:r>
            <a:br>
              <a:rPr lang="fr-CA" b="1" dirty="0">
                <a:solidFill>
                  <a:schemeClr val="accent4">
                    <a:lumMod val="75000"/>
                  </a:schemeClr>
                </a:solidFill>
                <a:latin typeface="Arial"/>
                <a:cs typeface="Arial"/>
              </a:rPr>
            </a:br>
            <a:endParaRPr lang="en-CA" dirty="0"/>
          </a:p>
        </p:txBody>
      </p:sp>
      <p:sp>
        <p:nvSpPr>
          <p:cNvPr id="2" name="Content Placeholder 1">
            <a:extLst>
              <a:ext uri="{FF2B5EF4-FFF2-40B4-BE49-F238E27FC236}">
                <a16:creationId xmlns:a16="http://schemas.microsoft.com/office/drawing/2014/main" xmlns="" id="{D006A169-A43F-4E0E-86F2-5B8F8B42E70C}"/>
              </a:ext>
            </a:extLst>
          </p:cNvPr>
          <p:cNvSpPr>
            <a:spLocks noGrp="1"/>
          </p:cNvSpPr>
          <p:nvPr>
            <p:ph idx="1"/>
          </p:nvPr>
        </p:nvSpPr>
        <p:spPr>
          <a:xfrm>
            <a:off x="838200" y="1524167"/>
            <a:ext cx="10515600" cy="4351338"/>
          </a:xfrm>
        </p:spPr>
        <p:txBody>
          <a:bodyPr/>
          <a:lstStyle/>
          <a:p>
            <a:pPr marL="514350" indent="-514350">
              <a:lnSpc>
                <a:spcPct val="150000"/>
              </a:lnSpc>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College and Institutes Canada </a:t>
            </a:r>
          </a:p>
          <a:p>
            <a:pPr marL="514350" indent="-514350">
              <a:lnSpc>
                <a:spcPct val="150000"/>
              </a:lnSpc>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Global context</a:t>
            </a:r>
          </a:p>
          <a:p>
            <a:pPr marL="514350" indent="-514350">
              <a:lnSpc>
                <a:spcPct val="150000"/>
              </a:lnSpc>
              <a:buFont typeface="+mj-lt"/>
              <a:buAutoNum type="arabicPeriod"/>
            </a:pPr>
            <a:r>
              <a:rPr lang="en-US" dirty="0">
                <a:solidFill>
                  <a:schemeClr val="bg2">
                    <a:lumMod val="25000"/>
                  </a:schemeClr>
                </a:solidFill>
                <a:latin typeface="Arial" panose="020B0604020202020204" pitchFamily="34" charset="0"/>
                <a:cs typeface="Arial" panose="020B0604020202020204" pitchFamily="34" charset="0"/>
              </a:rPr>
              <a:t>Global trends and challenges playing out in PSE </a:t>
            </a:r>
          </a:p>
          <a:p>
            <a:pPr lvl="1">
              <a:lnSpc>
                <a:spcPct val="150000"/>
              </a:lnSpc>
            </a:pPr>
            <a:r>
              <a:rPr lang="en-US" dirty="0">
                <a:solidFill>
                  <a:schemeClr val="bg2">
                    <a:lumMod val="25000"/>
                  </a:schemeClr>
                </a:solidFill>
                <a:latin typeface="Arial" panose="020B0604020202020204" pitchFamily="34" charset="0"/>
                <a:cs typeface="Arial" panose="020B0604020202020204" pitchFamily="34" charset="0"/>
              </a:rPr>
              <a:t>how Canadian colleges and institutes are responding </a:t>
            </a:r>
          </a:p>
          <a:p>
            <a:pPr lvl="1">
              <a:lnSpc>
                <a:spcPct val="150000"/>
              </a:lnSpc>
            </a:pPr>
            <a:r>
              <a:rPr lang="en-US" dirty="0">
                <a:solidFill>
                  <a:schemeClr val="bg2">
                    <a:lumMod val="25000"/>
                  </a:schemeClr>
                </a:solidFill>
                <a:latin typeface="Arial" panose="020B0604020202020204" pitchFamily="34" charset="0"/>
                <a:cs typeface="Arial" panose="020B0604020202020204" pitchFamily="34" charset="0"/>
              </a:rPr>
              <a:t>international innovations of note</a:t>
            </a:r>
          </a:p>
          <a:p>
            <a:pPr marL="0" indent="0">
              <a:lnSpc>
                <a:spcPct val="150000"/>
              </a:lnSpc>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541CBE82-C17E-4D0E-BFDC-51C2D7324512}"/>
              </a:ext>
            </a:extLst>
          </p:cNvPr>
          <p:cNvPicPr>
            <a:picLocks noChangeAspect="1"/>
          </p:cNvPicPr>
          <p:nvPr/>
        </p:nvPicPr>
        <p:blipFill>
          <a:blip r:embed="rId3"/>
          <a:stretch>
            <a:fillRect/>
          </a:stretch>
        </p:blipFill>
        <p:spPr>
          <a:xfrm>
            <a:off x="0" y="5708983"/>
            <a:ext cx="12192000" cy="1146048"/>
          </a:xfrm>
          <a:prstGeom prst="rect">
            <a:avLst/>
          </a:prstGeom>
        </p:spPr>
      </p:pic>
    </p:spTree>
    <p:extLst>
      <p:ext uri="{BB962C8B-B14F-4D97-AF65-F5344CB8AC3E}">
        <p14:creationId xmlns:p14="http://schemas.microsoft.com/office/powerpoint/2010/main" val="27710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C4FC24-BFF5-4808-AF8F-3CAA25DB414F}"/>
              </a:ext>
            </a:extLst>
          </p:cNvPr>
          <p:cNvSpPr>
            <a:spLocks noGrp="1"/>
          </p:cNvSpPr>
          <p:nvPr>
            <p:ph idx="1"/>
          </p:nvPr>
        </p:nvSpPr>
        <p:spPr>
          <a:xfrm>
            <a:off x="1296538" y="2019869"/>
            <a:ext cx="4139821" cy="4051030"/>
          </a:xfrm>
        </p:spPr>
        <p:txBody>
          <a:bodyPr>
            <a:noAutofit/>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4. Internationalization (protectionism vs. opening borders)</a:t>
            </a:r>
          </a:p>
          <a:p>
            <a:pPr marL="457200" lvl="1" indent="0">
              <a:lnSpc>
                <a:spcPct val="100000"/>
              </a:lnSpc>
              <a:buNone/>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BRA ex Science Without Borders</a:t>
            </a:r>
          </a:p>
          <a:p>
            <a:pPr lvl="1">
              <a:lnSpc>
                <a:spcPct val="100000"/>
              </a:lnSpc>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457200" lvl="1" indent="0">
              <a:lnSpc>
                <a:spcPct val="100000"/>
              </a:lnSpc>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buNone/>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nSpc>
                <a:spcPct val="100000"/>
              </a:lnSpc>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14F86FE8-FC1C-4022-A415-F98EAAAAE8F5}"/>
              </a:ext>
            </a:extLst>
          </p:cNvPr>
          <p:cNvSpPr>
            <a:spLocks noGrp="1"/>
          </p:cNvSpPr>
          <p:nvPr>
            <p:ph type="title"/>
          </p:nvPr>
        </p:nvSpPr>
        <p:spPr>
          <a:xfrm>
            <a:off x="542364" y="136525"/>
            <a:ext cx="10515600" cy="1325563"/>
          </a:xfrm>
        </p:spPr>
        <p:txBody>
          <a:bodyPr>
            <a:normAutofit/>
          </a:bodyPr>
          <a:lstStyle/>
          <a:p>
            <a:r>
              <a:rPr lang="en-US" sz="4000" dirty="0">
                <a:solidFill>
                  <a:srgbClr val="44255B"/>
                </a:solidFill>
                <a:latin typeface="Arial" panose="020B0604020202020204" pitchFamily="34" charset="0"/>
                <a:cs typeface="Arial" panose="020B0604020202020204" pitchFamily="34" charset="0"/>
              </a:rPr>
              <a:t>Global Trends and Challenges </a:t>
            </a:r>
            <a:r>
              <a:rPr lang="en-US" sz="2400" dirty="0">
                <a:solidFill>
                  <a:srgbClr val="44255B"/>
                </a:solidFill>
                <a:latin typeface="Arial" panose="020B0604020202020204" pitchFamily="34" charset="0"/>
                <a:cs typeface="Arial" panose="020B0604020202020204" pitchFamily="34" charset="0"/>
              </a:rPr>
              <a:t>cont.</a:t>
            </a:r>
            <a:endParaRPr lang="en-CA" sz="2400" dirty="0">
              <a:solidFill>
                <a:srgbClr val="44255B"/>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69C2B2D5-6244-438F-9E9A-BAB5752065E5}"/>
              </a:ext>
            </a:extLst>
          </p:cNvPr>
          <p:cNvPicPr>
            <a:picLocks noChangeAspect="1"/>
          </p:cNvPicPr>
          <p:nvPr/>
        </p:nvPicPr>
        <p:blipFill>
          <a:blip r:embed="rId3"/>
          <a:stretch>
            <a:fillRect/>
          </a:stretch>
        </p:blipFill>
        <p:spPr>
          <a:xfrm>
            <a:off x="6974008" y="1462088"/>
            <a:ext cx="3461982" cy="4724162"/>
          </a:xfrm>
          <a:prstGeom prst="rect">
            <a:avLst/>
          </a:prstGeom>
        </p:spPr>
      </p:pic>
    </p:spTree>
    <p:extLst>
      <p:ext uri="{BB962C8B-B14F-4D97-AF65-F5344CB8AC3E}">
        <p14:creationId xmlns:p14="http://schemas.microsoft.com/office/powerpoint/2010/main" val="300255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1241342" y="2429409"/>
            <a:ext cx="5102290" cy="3788229"/>
          </a:xfrm>
        </p:spPr>
        <p:txBody>
          <a:bodyPr/>
          <a:lstStyle/>
          <a:p>
            <a:pPr marL="0" lvl="0" indent="0">
              <a:buNone/>
            </a:pPr>
            <a:r>
              <a:rPr lang="en-US" sz="3200" dirty="0">
                <a:solidFill>
                  <a:prstClr val="black">
                    <a:lumMod val="75000"/>
                    <a:lumOff val="25000"/>
                  </a:prstClr>
                </a:solidFill>
                <a:latin typeface="Arial" panose="020B0604020202020204" pitchFamily="34" charset="0"/>
                <a:cs typeface="Arial" panose="020B0604020202020204" pitchFamily="34" charset="0"/>
              </a:rPr>
              <a:t>5. Indigenous learners </a:t>
            </a:r>
          </a:p>
          <a:p>
            <a:pPr marL="0" lvl="0" indent="0">
              <a:buNone/>
            </a:pPr>
            <a:endParaRPr lang="en-US" sz="3200" dirty="0">
              <a:solidFill>
                <a:prstClr val="black">
                  <a:lumMod val="75000"/>
                  <a:lumOff val="25000"/>
                </a:prstClr>
              </a:solidFill>
              <a:latin typeface="Arial" panose="020B0604020202020204" pitchFamily="34" charset="0"/>
              <a:cs typeface="Arial" panose="020B0604020202020204" pitchFamily="34" charset="0"/>
            </a:endParaRPr>
          </a:p>
          <a:p>
            <a:pPr lvl="1"/>
            <a:r>
              <a:rPr lang="en-US" sz="2800" dirty="0">
                <a:solidFill>
                  <a:prstClr val="black">
                    <a:lumMod val="75000"/>
                    <a:lumOff val="25000"/>
                  </a:prstClr>
                </a:solidFill>
                <a:latin typeface="Arial" panose="020B0604020202020204" pitchFamily="34" charset="0"/>
                <a:cs typeface="Arial" panose="020B0604020202020204" pitchFamily="34" charset="0"/>
              </a:rPr>
              <a:t>CAD ex Institute of Indigenous Self-Determination</a:t>
            </a: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8665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F74A762-13A4-4DF7-A33D-DD8D572AE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7914" y="2019976"/>
            <a:ext cx="3159003" cy="3153747"/>
          </a:xfrm>
          <a:prstGeom prst="rect">
            <a:avLst/>
          </a:prstGeom>
        </p:spPr>
      </p:pic>
      <p:pic>
        <p:nvPicPr>
          <p:cNvPr id="2" name="Picture 1">
            <a:extLst>
              <a:ext uri="{FF2B5EF4-FFF2-40B4-BE49-F238E27FC236}">
                <a16:creationId xmlns:a16="http://schemas.microsoft.com/office/drawing/2014/main" xmlns="" id="{F6CE5EFE-AA95-403B-8AF3-2081B15A37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6703" y="5519162"/>
            <a:ext cx="885790" cy="885790"/>
          </a:xfrm>
          <a:prstGeom prst="rect">
            <a:avLst/>
          </a:prstGeom>
        </p:spPr>
      </p:pic>
      <p:pic>
        <p:nvPicPr>
          <p:cNvPr id="5" name="Picture 4">
            <a:extLst>
              <a:ext uri="{FF2B5EF4-FFF2-40B4-BE49-F238E27FC236}">
                <a16:creationId xmlns:a16="http://schemas.microsoft.com/office/drawing/2014/main" xmlns="" id="{188B0AFE-60A6-43CB-A00D-F8A56A4664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3213" y="5519162"/>
            <a:ext cx="942937" cy="885790"/>
          </a:xfrm>
          <a:prstGeom prst="rect">
            <a:avLst/>
          </a:prstGeom>
        </p:spPr>
      </p:pic>
      <p:pic>
        <p:nvPicPr>
          <p:cNvPr id="7" name="Picture 6">
            <a:extLst>
              <a:ext uri="{FF2B5EF4-FFF2-40B4-BE49-F238E27FC236}">
                <a16:creationId xmlns:a16="http://schemas.microsoft.com/office/drawing/2014/main" xmlns="" id="{DB470283-385E-4082-8810-B154ECADE5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03046" y="5519162"/>
            <a:ext cx="885790" cy="885790"/>
          </a:xfrm>
          <a:prstGeom prst="rect">
            <a:avLst/>
          </a:prstGeom>
        </p:spPr>
      </p:pic>
    </p:spTree>
    <p:extLst>
      <p:ext uri="{BB962C8B-B14F-4D97-AF65-F5344CB8AC3E}">
        <p14:creationId xmlns:p14="http://schemas.microsoft.com/office/powerpoint/2010/main" val="230335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8310882" y="2473060"/>
            <a:ext cx="3426192" cy="2860289"/>
          </a:xfrm>
        </p:spPr>
        <p:txBody>
          <a:bodyPr/>
          <a:lstStyle/>
          <a:p>
            <a:pPr marL="0" lvl="0" indent="0">
              <a:buNone/>
            </a:pPr>
            <a:r>
              <a:rPr lang="en-US" sz="3200" dirty="0">
                <a:solidFill>
                  <a:prstClr val="black">
                    <a:lumMod val="75000"/>
                    <a:lumOff val="25000"/>
                  </a:prstClr>
                </a:solidFill>
                <a:latin typeface="Arial" panose="020B0604020202020204" pitchFamily="34" charset="0"/>
                <a:cs typeface="Arial" panose="020B0604020202020204" pitchFamily="34" charset="0"/>
              </a:rPr>
              <a:t>5. Indigenous learners </a:t>
            </a:r>
          </a:p>
          <a:p>
            <a:pPr marL="457200" lvl="1" indent="0">
              <a:buNone/>
            </a:pPr>
            <a:endParaRPr lang="en-US" sz="2800" dirty="0">
              <a:solidFill>
                <a:prstClr val="black">
                  <a:lumMod val="75000"/>
                  <a:lumOff val="25000"/>
                </a:prstClr>
              </a:solidFill>
              <a:latin typeface="Arial" panose="020B0604020202020204" pitchFamily="34" charset="0"/>
              <a:cs typeface="Arial" panose="020B0604020202020204" pitchFamily="34" charset="0"/>
            </a:endParaRPr>
          </a:p>
          <a:p>
            <a:pPr lvl="1"/>
            <a:r>
              <a:rPr lang="en-US" sz="2800" dirty="0">
                <a:solidFill>
                  <a:prstClr val="black">
                    <a:lumMod val="75000"/>
                    <a:lumOff val="25000"/>
                  </a:prstClr>
                </a:solidFill>
                <a:latin typeface="Arial" panose="020B0604020202020204" pitchFamily="34" charset="0"/>
                <a:cs typeface="Arial" panose="020B0604020202020204" pitchFamily="34" charset="0"/>
              </a:rPr>
              <a:t>NZ ex Otago Polytechnic</a:t>
            </a:r>
            <a:endParaRPr lang="en-CA" dirty="0"/>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8665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D8B45109-DB74-4853-9345-9A4BC60B7A0F}"/>
              </a:ext>
            </a:extLst>
          </p:cNvPr>
          <p:cNvPicPr>
            <a:picLocks noChangeAspect="1"/>
          </p:cNvPicPr>
          <p:nvPr/>
        </p:nvPicPr>
        <p:blipFill>
          <a:blip r:embed="rId3"/>
          <a:stretch>
            <a:fillRect/>
          </a:stretch>
        </p:blipFill>
        <p:spPr>
          <a:xfrm>
            <a:off x="648571" y="1998205"/>
            <a:ext cx="7048500" cy="3810000"/>
          </a:xfrm>
          <a:prstGeom prst="rect">
            <a:avLst/>
          </a:prstGeom>
        </p:spPr>
      </p:pic>
    </p:spTree>
    <p:extLst>
      <p:ext uri="{BB962C8B-B14F-4D97-AF65-F5344CB8AC3E}">
        <p14:creationId xmlns:p14="http://schemas.microsoft.com/office/powerpoint/2010/main" val="255136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6630083" y="2365961"/>
            <a:ext cx="4723717" cy="4351338"/>
          </a:xfrm>
        </p:spPr>
        <p:txBody>
          <a:bodyPr/>
          <a:lstStyle/>
          <a:p>
            <a:pPr marL="0" indent="0">
              <a:lnSpc>
                <a:spcPct val="100000"/>
              </a:lnSpc>
              <a:buNone/>
            </a:pPr>
            <a:r>
              <a:rPr lang="en-US" sz="3600" dirty="0">
                <a:solidFill>
                  <a:schemeClr val="tx1">
                    <a:lumMod val="75000"/>
                    <a:lumOff val="25000"/>
                  </a:schemeClr>
                </a:solidFill>
                <a:latin typeface="Arial" panose="020B0604020202020204" pitchFamily="34" charset="0"/>
                <a:cs typeface="Arial" panose="020B0604020202020204" pitchFamily="34" charset="0"/>
              </a:rPr>
              <a:t>6. Lifelong learning/ reskilling </a:t>
            </a:r>
          </a:p>
          <a:p>
            <a:pPr marL="0" indent="0">
              <a:lnSpc>
                <a:spcPct val="100000"/>
              </a:lnSpc>
              <a:buNone/>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CAD ex wind turbine technician</a:t>
            </a:r>
          </a:p>
          <a:p>
            <a:pPr marL="457200" lvl="1" indent="0">
              <a:lnSpc>
                <a:spcPct val="100000"/>
              </a:lnSpc>
              <a:buNone/>
            </a:pPr>
            <a:r>
              <a:rPr lang="en-US" sz="28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7545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645BFF6B-AF31-4276-A235-69E6770D0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8330" y="1941984"/>
            <a:ext cx="3579529" cy="3573573"/>
          </a:xfrm>
          <a:prstGeom prst="rect">
            <a:avLst/>
          </a:prstGeom>
        </p:spPr>
      </p:pic>
      <p:pic>
        <p:nvPicPr>
          <p:cNvPr id="5" name="Picture 4">
            <a:extLst>
              <a:ext uri="{FF2B5EF4-FFF2-40B4-BE49-F238E27FC236}">
                <a16:creationId xmlns:a16="http://schemas.microsoft.com/office/drawing/2014/main" xmlns="" id="{94E39916-21BA-47FD-8139-43E952F17E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495" y="4634426"/>
            <a:ext cx="859691" cy="859691"/>
          </a:xfrm>
          <a:prstGeom prst="rect">
            <a:avLst/>
          </a:prstGeom>
        </p:spPr>
      </p:pic>
      <p:pic>
        <p:nvPicPr>
          <p:cNvPr id="6" name="Picture 5">
            <a:extLst>
              <a:ext uri="{FF2B5EF4-FFF2-40B4-BE49-F238E27FC236}">
                <a16:creationId xmlns:a16="http://schemas.microsoft.com/office/drawing/2014/main" xmlns="" id="{EBB91B62-3575-4D80-ABCF-2E255E7DAD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765" y="1547510"/>
            <a:ext cx="844447" cy="793269"/>
          </a:xfrm>
          <a:prstGeom prst="rect">
            <a:avLst/>
          </a:prstGeom>
        </p:spPr>
      </p:pic>
      <p:pic>
        <p:nvPicPr>
          <p:cNvPr id="7" name="Picture 6">
            <a:extLst>
              <a:ext uri="{FF2B5EF4-FFF2-40B4-BE49-F238E27FC236}">
                <a16:creationId xmlns:a16="http://schemas.microsoft.com/office/drawing/2014/main" xmlns="" id="{37AB97B6-FE07-402D-8477-199A98421E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765" y="3552814"/>
            <a:ext cx="859691" cy="859691"/>
          </a:xfrm>
          <a:prstGeom prst="rect">
            <a:avLst/>
          </a:prstGeom>
        </p:spPr>
      </p:pic>
      <p:pic>
        <p:nvPicPr>
          <p:cNvPr id="8" name="Picture 7">
            <a:extLst>
              <a:ext uri="{FF2B5EF4-FFF2-40B4-BE49-F238E27FC236}">
                <a16:creationId xmlns:a16="http://schemas.microsoft.com/office/drawing/2014/main" xmlns="" id="{601B8AB4-79DF-4140-AB2E-18236B7361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495" y="2511318"/>
            <a:ext cx="836115" cy="836115"/>
          </a:xfrm>
          <a:prstGeom prst="rect">
            <a:avLst/>
          </a:prstGeom>
        </p:spPr>
      </p:pic>
      <p:pic>
        <p:nvPicPr>
          <p:cNvPr id="9" name="Picture 8">
            <a:extLst>
              <a:ext uri="{FF2B5EF4-FFF2-40B4-BE49-F238E27FC236}">
                <a16:creationId xmlns:a16="http://schemas.microsoft.com/office/drawing/2014/main" xmlns="" id="{892F4E26-F3AA-4CC5-95CC-E43DC962CF9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346" y="5633611"/>
            <a:ext cx="890110" cy="890110"/>
          </a:xfrm>
          <a:prstGeom prst="rect">
            <a:avLst/>
          </a:prstGeom>
        </p:spPr>
      </p:pic>
    </p:spTree>
    <p:extLst>
      <p:ext uri="{BB962C8B-B14F-4D97-AF65-F5344CB8AC3E}">
        <p14:creationId xmlns:p14="http://schemas.microsoft.com/office/powerpoint/2010/main" val="285997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380639" y="2169993"/>
            <a:ext cx="3481677" cy="2661313"/>
          </a:xfrm>
        </p:spPr>
        <p:txBody>
          <a:bodyPr>
            <a:normAutofit lnSpcReduction="10000"/>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6. Lifelong learning/ reskilling </a:t>
            </a:r>
          </a:p>
          <a:p>
            <a:pPr marL="0" indent="0">
              <a:lnSpc>
                <a:spcPct val="100000"/>
              </a:lnSpc>
              <a:buNone/>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SGP ex </a:t>
            </a:r>
            <a:r>
              <a:rPr lang="en-US" sz="2800" dirty="0" err="1">
                <a:solidFill>
                  <a:schemeClr val="tx1">
                    <a:lumMod val="75000"/>
                    <a:lumOff val="25000"/>
                  </a:schemeClr>
                </a:solidFill>
                <a:latin typeface="Arial" panose="020B0604020202020204" pitchFamily="34" charset="0"/>
                <a:cs typeface="Arial" panose="020B0604020202020204" pitchFamily="34" charset="0"/>
              </a:rPr>
              <a:t>SkillsFuture</a:t>
            </a:r>
            <a:r>
              <a:rPr lang="en-US" sz="2800" dirty="0">
                <a:solidFill>
                  <a:schemeClr val="tx1">
                    <a:lumMod val="75000"/>
                    <a:lumOff val="25000"/>
                  </a:schemeClr>
                </a:solidFill>
                <a:latin typeface="Arial" panose="020B0604020202020204" pitchFamily="34" charset="0"/>
                <a:cs typeface="Arial" panose="020B0604020202020204" pitchFamily="34" charset="0"/>
              </a:rPr>
              <a:t> Credit</a:t>
            </a: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7545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5BB2DBBE-99BB-456D-82F6-AD137E14C35C}"/>
              </a:ext>
            </a:extLst>
          </p:cNvPr>
          <p:cNvPicPr>
            <a:picLocks noChangeAspect="1"/>
          </p:cNvPicPr>
          <p:nvPr/>
        </p:nvPicPr>
        <p:blipFill>
          <a:blip r:embed="rId3"/>
          <a:stretch>
            <a:fillRect/>
          </a:stretch>
        </p:blipFill>
        <p:spPr>
          <a:xfrm>
            <a:off x="3850903" y="1864497"/>
            <a:ext cx="8042440" cy="4013366"/>
          </a:xfrm>
          <a:prstGeom prst="rect">
            <a:avLst/>
          </a:prstGeom>
        </p:spPr>
      </p:pic>
    </p:spTree>
    <p:extLst>
      <p:ext uri="{BB962C8B-B14F-4D97-AF65-F5344CB8AC3E}">
        <p14:creationId xmlns:p14="http://schemas.microsoft.com/office/powerpoint/2010/main" val="3921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863844" y="2476191"/>
            <a:ext cx="5526974" cy="4351338"/>
          </a:xfrm>
        </p:spPr>
        <p:txBody>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7. Climate change</a:t>
            </a:r>
          </a:p>
          <a:p>
            <a:pPr marL="0" indent="0">
              <a:lnSpc>
                <a:spcPct val="100000"/>
              </a:lnSpc>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dirty="0">
                <a:solidFill>
                  <a:schemeClr val="tx1">
                    <a:lumMod val="75000"/>
                    <a:lumOff val="25000"/>
                  </a:schemeClr>
                </a:solidFill>
                <a:latin typeface="Arial" panose="020B0604020202020204" pitchFamily="34" charset="0"/>
                <a:cs typeface="Arial" panose="020B0604020202020204" pitchFamily="34" charset="0"/>
              </a:rPr>
              <a:t>CAD ex Education for Sustainability </a:t>
            </a:r>
          </a:p>
          <a:p>
            <a:pPr marL="457200" lvl="1" indent="0">
              <a:lnSpc>
                <a:spcPct val="100000"/>
              </a:lnSpc>
              <a:buNone/>
            </a:pPr>
            <a:r>
              <a:rPr lang="en-US" dirty="0">
                <a:solidFill>
                  <a:schemeClr val="tx1">
                    <a:lumMod val="75000"/>
                    <a:lumOff val="25000"/>
                  </a:schemeClr>
                </a:solidFill>
                <a:latin typeface="Arial" panose="020B0604020202020204" pitchFamily="34" charset="0"/>
                <a:cs typeface="Arial" panose="020B0604020202020204" pitchFamily="34" charset="0"/>
              </a:rPr>
              <a:t>	faculty course</a:t>
            </a:r>
          </a:p>
          <a:p>
            <a:pPr marL="457200" lvl="1" indent="0">
              <a:lnSpc>
                <a:spcPct val="100000"/>
              </a:lnSpc>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5"/>
            <a:ext cx="10515600" cy="9224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CCB657CB-3822-4D94-B2A3-E493524F8747}"/>
              </a:ext>
            </a:extLst>
          </p:cNvPr>
          <p:cNvPicPr>
            <a:picLocks noChangeAspect="1"/>
          </p:cNvPicPr>
          <p:nvPr/>
        </p:nvPicPr>
        <p:blipFill>
          <a:blip r:embed="rId3"/>
          <a:stretch>
            <a:fillRect/>
          </a:stretch>
        </p:blipFill>
        <p:spPr>
          <a:xfrm>
            <a:off x="7288827" y="1423228"/>
            <a:ext cx="4511860" cy="4504353"/>
          </a:xfrm>
          <a:prstGeom prst="rect">
            <a:avLst/>
          </a:prstGeom>
        </p:spPr>
      </p:pic>
      <p:pic>
        <p:nvPicPr>
          <p:cNvPr id="5" name="Picture 4">
            <a:extLst>
              <a:ext uri="{FF2B5EF4-FFF2-40B4-BE49-F238E27FC236}">
                <a16:creationId xmlns:a16="http://schemas.microsoft.com/office/drawing/2014/main" xmlns="" id="{FCF470B7-DFE4-4330-BA0B-DA3B501810A9}"/>
              </a:ext>
            </a:extLst>
          </p:cNvPr>
          <p:cNvPicPr>
            <a:picLocks noChangeAspect="1"/>
          </p:cNvPicPr>
          <p:nvPr/>
        </p:nvPicPr>
        <p:blipFill>
          <a:blip r:embed="rId4"/>
          <a:stretch>
            <a:fillRect/>
          </a:stretch>
        </p:blipFill>
        <p:spPr>
          <a:xfrm>
            <a:off x="8646748" y="5760108"/>
            <a:ext cx="898009" cy="898009"/>
          </a:xfrm>
          <a:prstGeom prst="rect">
            <a:avLst/>
          </a:prstGeom>
        </p:spPr>
      </p:pic>
      <p:pic>
        <p:nvPicPr>
          <p:cNvPr id="6" name="Picture 5">
            <a:extLst>
              <a:ext uri="{FF2B5EF4-FFF2-40B4-BE49-F238E27FC236}">
                <a16:creationId xmlns:a16="http://schemas.microsoft.com/office/drawing/2014/main" xmlns="" id="{98405C40-88DA-4055-9F05-86850DD6BC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2621" y="5760108"/>
            <a:ext cx="955945" cy="898009"/>
          </a:xfrm>
          <a:prstGeom prst="rect">
            <a:avLst/>
          </a:prstGeom>
        </p:spPr>
      </p:pic>
      <p:pic>
        <p:nvPicPr>
          <p:cNvPr id="7" name="Picture 6">
            <a:extLst>
              <a:ext uri="{FF2B5EF4-FFF2-40B4-BE49-F238E27FC236}">
                <a16:creationId xmlns:a16="http://schemas.microsoft.com/office/drawing/2014/main" xmlns="" id="{91F49651-7F7E-40FD-8A7D-8B1E347CF1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22939" y="5776705"/>
            <a:ext cx="898009" cy="898009"/>
          </a:xfrm>
          <a:prstGeom prst="rect">
            <a:avLst/>
          </a:prstGeom>
        </p:spPr>
      </p:pic>
      <p:pic>
        <p:nvPicPr>
          <p:cNvPr id="8" name="Picture 7">
            <a:extLst>
              <a:ext uri="{FF2B5EF4-FFF2-40B4-BE49-F238E27FC236}">
                <a16:creationId xmlns:a16="http://schemas.microsoft.com/office/drawing/2014/main" xmlns="" id="{D28ABB95-E109-4F4F-9172-6D31D3E22A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99130" y="5776705"/>
            <a:ext cx="898009" cy="898009"/>
          </a:xfrm>
          <a:prstGeom prst="rect">
            <a:avLst/>
          </a:prstGeom>
        </p:spPr>
      </p:pic>
    </p:spTree>
    <p:extLst>
      <p:ext uri="{BB962C8B-B14F-4D97-AF65-F5344CB8AC3E}">
        <p14:creationId xmlns:p14="http://schemas.microsoft.com/office/powerpoint/2010/main" val="141286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1019033" y="2422193"/>
            <a:ext cx="4084861" cy="4097977"/>
          </a:xfrm>
        </p:spPr>
        <p:txBody>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7. Climate change</a:t>
            </a:r>
          </a:p>
          <a:p>
            <a:pPr marL="457200" lvl="1" indent="0">
              <a:lnSpc>
                <a:spcPct val="100000"/>
              </a:lnSpc>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dirty="0">
                <a:solidFill>
                  <a:schemeClr val="tx1">
                    <a:lumMod val="75000"/>
                    <a:lumOff val="25000"/>
                  </a:schemeClr>
                </a:solidFill>
                <a:latin typeface="Arial" panose="020B0604020202020204" pitchFamily="34" charset="0"/>
                <a:cs typeface="Arial" panose="020B0604020202020204" pitchFamily="34" charset="0"/>
              </a:rPr>
              <a:t>JAM ex solar panel technician training</a:t>
            </a: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5"/>
            <a:ext cx="10515600" cy="9224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57856533-4F76-4D5A-BB08-013C4D6043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4403" y="1733502"/>
            <a:ext cx="5809397" cy="4357048"/>
          </a:xfrm>
          <a:prstGeom prst="rect">
            <a:avLst/>
          </a:prstGeom>
        </p:spPr>
      </p:pic>
    </p:spTree>
    <p:extLst>
      <p:ext uri="{BB962C8B-B14F-4D97-AF65-F5344CB8AC3E}">
        <p14:creationId xmlns:p14="http://schemas.microsoft.com/office/powerpoint/2010/main" val="202850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6227052" y="2032313"/>
            <a:ext cx="5126748" cy="3981840"/>
          </a:xfrm>
        </p:spPr>
        <p:txBody>
          <a:bodyPr>
            <a:normAutofit/>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8. Changing models of work </a:t>
            </a:r>
          </a:p>
          <a:p>
            <a:pPr marL="0" indent="0">
              <a:lnSpc>
                <a:spcPct val="100000"/>
              </a:lnSpc>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CAD ex Institute for Indigenous Entrepreneurship </a:t>
            </a:r>
          </a:p>
          <a:p>
            <a:pPr marL="457200" lvl="1" indent="0">
              <a:lnSpc>
                <a:spcPct val="100000"/>
              </a:lnSpc>
              <a:buNone/>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buNone/>
            </a:pPr>
            <a:endParaRPr lang="en-CA" dirty="0"/>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5"/>
            <a:ext cx="10515600" cy="9784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DD2F37EE-6E51-4767-9265-C4FBC392E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707" y="2010374"/>
            <a:ext cx="3255812" cy="3250395"/>
          </a:xfrm>
          <a:prstGeom prst="rect">
            <a:avLst/>
          </a:prstGeom>
        </p:spPr>
      </p:pic>
      <p:pic>
        <p:nvPicPr>
          <p:cNvPr id="5" name="Picture 4">
            <a:extLst>
              <a:ext uri="{FF2B5EF4-FFF2-40B4-BE49-F238E27FC236}">
                <a16:creationId xmlns:a16="http://schemas.microsoft.com/office/drawing/2014/main" xmlns="" id="{21128421-6930-46E4-AF61-4D209A6EA2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60" y="5757896"/>
            <a:ext cx="1004887" cy="947737"/>
          </a:xfrm>
          <a:prstGeom prst="rect">
            <a:avLst/>
          </a:prstGeom>
        </p:spPr>
      </p:pic>
      <p:pic>
        <p:nvPicPr>
          <p:cNvPr id="6" name="Picture 5">
            <a:extLst>
              <a:ext uri="{FF2B5EF4-FFF2-40B4-BE49-F238E27FC236}">
                <a16:creationId xmlns:a16="http://schemas.microsoft.com/office/drawing/2014/main" xmlns="" id="{78228961-3356-42E9-9B93-066CCE2FF003}"/>
              </a:ext>
            </a:extLst>
          </p:cNvPr>
          <p:cNvPicPr>
            <a:picLocks noChangeAspect="1"/>
          </p:cNvPicPr>
          <p:nvPr/>
        </p:nvPicPr>
        <p:blipFill>
          <a:blip r:embed="rId5"/>
          <a:stretch>
            <a:fillRect/>
          </a:stretch>
        </p:blipFill>
        <p:spPr>
          <a:xfrm>
            <a:off x="2162948" y="5755121"/>
            <a:ext cx="944962" cy="944962"/>
          </a:xfrm>
          <a:prstGeom prst="rect">
            <a:avLst/>
          </a:prstGeom>
        </p:spPr>
      </p:pic>
      <p:pic>
        <p:nvPicPr>
          <p:cNvPr id="7" name="Picture 6">
            <a:extLst>
              <a:ext uri="{FF2B5EF4-FFF2-40B4-BE49-F238E27FC236}">
                <a16:creationId xmlns:a16="http://schemas.microsoft.com/office/drawing/2014/main" xmlns="" id="{F2B096EE-5B9D-4D04-A8A8-788D0820A1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3557" y="5757896"/>
            <a:ext cx="944962" cy="944962"/>
          </a:xfrm>
          <a:prstGeom prst="rect">
            <a:avLst/>
          </a:prstGeom>
        </p:spPr>
      </p:pic>
    </p:spTree>
    <p:extLst>
      <p:ext uri="{BB962C8B-B14F-4D97-AF65-F5344CB8AC3E}">
        <p14:creationId xmlns:p14="http://schemas.microsoft.com/office/powerpoint/2010/main" val="109258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1201003" y="5022022"/>
            <a:ext cx="9429466" cy="1169198"/>
          </a:xfrm>
        </p:spPr>
        <p:txBody>
          <a:bodyPr>
            <a:normAutofit fontScale="85000" lnSpcReduction="20000"/>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8. Changing models of work </a:t>
            </a:r>
          </a:p>
          <a:p>
            <a:pPr marL="457200" lvl="1" indent="0">
              <a:lnSpc>
                <a:spcPct val="100000"/>
              </a:lnSpc>
              <a:buNone/>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Basque ex entrepreneurship bootcamp</a:t>
            </a:r>
          </a:p>
          <a:p>
            <a:pPr marL="0" indent="0">
              <a:lnSpc>
                <a:spcPct val="100000"/>
              </a:lnSpc>
              <a:buNone/>
            </a:pPr>
            <a:endParaRPr lang="en-CA" dirty="0"/>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264994" y="37579"/>
            <a:ext cx="10515600" cy="9784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2655D314-0B3D-42D6-9C58-248927BBAD37}"/>
              </a:ext>
            </a:extLst>
          </p:cNvPr>
          <p:cNvPicPr>
            <a:picLocks noChangeAspect="1"/>
          </p:cNvPicPr>
          <p:nvPr/>
        </p:nvPicPr>
        <p:blipFill>
          <a:blip r:embed="rId3"/>
          <a:stretch>
            <a:fillRect/>
          </a:stretch>
        </p:blipFill>
        <p:spPr>
          <a:xfrm>
            <a:off x="1622070" y="1835978"/>
            <a:ext cx="8447964" cy="2912237"/>
          </a:xfrm>
          <a:prstGeom prst="rect">
            <a:avLst/>
          </a:prstGeom>
        </p:spPr>
      </p:pic>
    </p:spTree>
    <p:extLst>
      <p:ext uri="{BB962C8B-B14F-4D97-AF65-F5344CB8AC3E}">
        <p14:creationId xmlns:p14="http://schemas.microsoft.com/office/powerpoint/2010/main" val="226779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925596" y="2257908"/>
            <a:ext cx="4954472" cy="4070722"/>
          </a:xfrm>
        </p:spPr>
        <p:txBody>
          <a:bodyPr>
            <a:normAutofit/>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9. Linking industry and labour market information to education</a:t>
            </a:r>
          </a:p>
          <a:p>
            <a:pPr marL="0" indent="0">
              <a:lnSpc>
                <a:spcPct val="100000"/>
              </a:lnSpc>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CAD ex addressing cannabis legalization</a:t>
            </a:r>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9038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2033E2E1-DC94-43AA-9B0F-0D527F9E6E03}"/>
              </a:ext>
            </a:extLst>
          </p:cNvPr>
          <p:cNvPicPr>
            <a:picLocks noChangeAspect="1"/>
          </p:cNvPicPr>
          <p:nvPr/>
        </p:nvPicPr>
        <p:blipFill>
          <a:blip r:embed="rId3"/>
          <a:stretch>
            <a:fillRect/>
          </a:stretch>
        </p:blipFill>
        <p:spPr>
          <a:xfrm>
            <a:off x="7209834" y="1539654"/>
            <a:ext cx="3951577" cy="3945002"/>
          </a:xfrm>
          <a:prstGeom prst="rect">
            <a:avLst/>
          </a:prstGeom>
        </p:spPr>
      </p:pic>
      <p:pic>
        <p:nvPicPr>
          <p:cNvPr id="6" name="Picture 5">
            <a:extLst>
              <a:ext uri="{FF2B5EF4-FFF2-40B4-BE49-F238E27FC236}">
                <a16:creationId xmlns:a16="http://schemas.microsoft.com/office/drawing/2014/main" xmlns="" id="{7DED775A-4F83-4D00-AF8A-57296CA08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9708" y="5765907"/>
            <a:ext cx="914400" cy="914400"/>
          </a:xfrm>
          <a:prstGeom prst="rect">
            <a:avLst/>
          </a:prstGeom>
        </p:spPr>
      </p:pic>
      <p:pic>
        <p:nvPicPr>
          <p:cNvPr id="7" name="Picture 6">
            <a:extLst>
              <a:ext uri="{FF2B5EF4-FFF2-40B4-BE49-F238E27FC236}">
                <a16:creationId xmlns:a16="http://schemas.microsoft.com/office/drawing/2014/main" xmlns="" id="{87F74FE9-8E3D-418C-BD96-550FB98FA4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0038" y="5776469"/>
            <a:ext cx="962150" cy="903838"/>
          </a:xfrm>
          <a:prstGeom prst="rect">
            <a:avLst/>
          </a:prstGeom>
        </p:spPr>
      </p:pic>
      <p:pic>
        <p:nvPicPr>
          <p:cNvPr id="8" name="Picture 7">
            <a:extLst>
              <a:ext uri="{FF2B5EF4-FFF2-40B4-BE49-F238E27FC236}">
                <a16:creationId xmlns:a16="http://schemas.microsoft.com/office/drawing/2014/main" xmlns="" id="{84C595E4-E15A-4500-9494-782FB07107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1629" y="5765907"/>
            <a:ext cx="914400" cy="914400"/>
          </a:xfrm>
          <a:prstGeom prst="rect">
            <a:avLst/>
          </a:prstGeom>
        </p:spPr>
      </p:pic>
      <p:pic>
        <p:nvPicPr>
          <p:cNvPr id="9" name="Picture 8">
            <a:extLst>
              <a:ext uri="{FF2B5EF4-FFF2-40B4-BE49-F238E27FC236}">
                <a16:creationId xmlns:a16="http://schemas.microsoft.com/office/drawing/2014/main" xmlns="" id="{701E8717-4B13-4D78-A384-093FAF1DCB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3550" y="5776469"/>
            <a:ext cx="903838" cy="903838"/>
          </a:xfrm>
          <a:prstGeom prst="rect">
            <a:avLst/>
          </a:prstGeom>
        </p:spPr>
      </p:pic>
    </p:spTree>
    <p:extLst>
      <p:ext uri="{BB962C8B-B14F-4D97-AF65-F5344CB8AC3E}">
        <p14:creationId xmlns:p14="http://schemas.microsoft.com/office/powerpoint/2010/main" val="308044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CICan_Members_Communities.png" descr="CICan_Members_Communitie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6936" y="2838796"/>
            <a:ext cx="7495064" cy="3858106"/>
          </a:xfrm>
          <a:prstGeom prst="rect">
            <a:avLst/>
          </a:prstGeom>
          <a:ln w="12700">
            <a:miter lim="400000"/>
          </a:ln>
        </p:spPr>
      </p:pic>
      <p:sp>
        <p:nvSpPr>
          <p:cNvPr id="115" name="The Voice of Canada’s Colleges and Institutes"/>
          <p:cNvSpPr txBox="1"/>
          <p:nvPr/>
        </p:nvSpPr>
        <p:spPr>
          <a:xfrm>
            <a:off x="764059" y="703072"/>
            <a:ext cx="9822847" cy="60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595959"/>
                </a:solidFill>
                <a:latin typeface="Arial"/>
                <a:ea typeface="Arial"/>
                <a:cs typeface="Arial"/>
                <a:sym typeface="Arial"/>
              </a:defRPr>
            </a:lvl1pPr>
          </a:lstStyle>
          <a:p>
            <a:pPr>
              <a:defRPr sz="1800">
                <a:solidFill>
                  <a:srgbClr val="000000"/>
                </a:solidFill>
                <a:latin typeface="Calibri"/>
                <a:ea typeface="Calibri"/>
                <a:cs typeface="Calibri"/>
                <a:sym typeface="Calibri"/>
              </a:defRPr>
            </a:pPr>
            <a:r>
              <a:rPr sz="3600" dirty="0">
                <a:solidFill>
                  <a:srgbClr val="595959"/>
                </a:solidFill>
                <a:latin typeface="Arial"/>
                <a:ea typeface="Arial"/>
                <a:cs typeface="Arial"/>
                <a:sym typeface="Arial"/>
              </a:rPr>
              <a:t>The Voice of Canada’s Colleges and Institutes</a:t>
            </a:r>
          </a:p>
        </p:txBody>
      </p:sp>
      <p:sp>
        <p:nvSpPr>
          <p:cNvPr id="116" name="Founded in 1973, Colleges and Institutes Canada (CICan) is the national and international voice of Canada’s publicly supported colleges, institutes, cégeps and polytechnics."/>
          <p:cNvSpPr txBox="1"/>
          <p:nvPr/>
        </p:nvSpPr>
        <p:spPr>
          <a:xfrm>
            <a:off x="780837" y="1862072"/>
            <a:ext cx="7495063" cy="1692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2600" dirty="0">
                <a:solidFill>
                  <a:schemeClr val="bg2">
                    <a:lumMod val="25000"/>
                  </a:schemeClr>
                </a:solidFill>
                <a:latin typeface="Arial"/>
                <a:ea typeface="Arial"/>
                <a:cs typeface="Arial"/>
                <a:sym typeface="Arial"/>
              </a:rPr>
              <a:t>Founded in 1973, </a:t>
            </a:r>
            <a:r>
              <a:rPr sz="2600" b="1" dirty="0">
                <a:solidFill>
                  <a:srgbClr val="7030A0"/>
                </a:solidFill>
                <a:latin typeface="Arial"/>
                <a:ea typeface="Arial"/>
                <a:cs typeface="Arial"/>
                <a:sym typeface="Arial"/>
              </a:rPr>
              <a:t>Colleges and Institutes Canada (CICan)</a:t>
            </a:r>
            <a:r>
              <a:rPr sz="2600" dirty="0">
                <a:solidFill>
                  <a:srgbClr val="595959"/>
                </a:solidFill>
                <a:latin typeface="Arial"/>
                <a:ea typeface="Arial"/>
                <a:cs typeface="Arial"/>
                <a:sym typeface="Arial"/>
              </a:rPr>
              <a:t> </a:t>
            </a:r>
            <a:r>
              <a:rPr sz="2600" dirty="0">
                <a:solidFill>
                  <a:schemeClr val="bg2">
                    <a:lumMod val="25000"/>
                  </a:schemeClr>
                </a:solidFill>
                <a:latin typeface="Arial"/>
                <a:ea typeface="Arial"/>
                <a:cs typeface="Arial"/>
                <a:sym typeface="Arial"/>
              </a:rPr>
              <a:t>is the national and international voice of Canada’s publicly supported colleges, institutes, </a:t>
            </a:r>
            <a:r>
              <a:rPr sz="2600" dirty="0" err="1">
                <a:solidFill>
                  <a:schemeClr val="bg2">
                    <a:lumMod val="25000"/>
                  </a:schemeClr>
                </a:solidFill>
                <a:latin typeface="Arial"/>
                <a:ea typeface="Arial"/>
                <a:cs typeface="Arial"/>
                <a:sym typeface="Arial"/>
              </a:rPr>
              <a:t>cégeps</a:t>
            </a:r>
            <a:r>
              <a:rPr sz="2600" dirty="0">
                <a:solidFill>
                  <a:schemeClr val="bg2">
                    <a:lumMod val="25000"/>
                  </a:schemeClr>
                </a:solidFill>
                <a:latin typeface="Arial"/>
                <a:ea typeface="Arial"/>
                <a:cs typeface="Arial"/>
                <a:sym typeface="Arial"/>
              </a:rPr>
              <a:t> and polytechnics. </a:t>
            </a:r>
          </a:p>
        </p:txBody>
      </p:sp>
    </p:spTree>
    <p:extLst>
      <p:ext uri="{BB962C8B-B14F-4D97-AF65-F5344CB8AC3E}">
        <p14:creationId xmlns:p14="http://schemas.microsoft.com/office/powerpoint/2010/main" val="4241239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C1712C-30A2-45F5-A07F-FC09FCB3018C}"/>
              </a:ext>
            </a:extLst>
          </p:cNvPr>
          <p:cNvSpPr>
            <a:spLocks noGrp="1"/>
          </p:cNvSpPr>
          <p:nvPr>
            <p:ph idx="1"/>
          </p:nvPr>
        </p:nvSpPr>
        <p:spPr>
          <a:xfrm>
            <a:off x="1054442" y="1971305"/>
            <a:ext cx="3804161" cy="3910880"/>
          </a:xfrm>
        </p:spPr>
        <p:txBody>
          <a:bodyPr>
            <a:normAutofit/>
          </a:bodyPr>
          <a:lstStyle/>
          <a:p>
            <a:pPr marL="0" indent="0">
              <a:lnSpc>
                <a:spcPct val="100000"/>
              </a:lnSpc>
              <a:buNone/>
            </a:pPr>
            <a:r>
              <a:rPr lang="en-US" sz="3200" dirty="0">
                <a:solidFill>
                  <a:schemeClr val="tx1">
                    <a:lumMod val="75000"/>
                    <a:lumOff val="25000"/>
                  </a:schemeClr>
                </a:solidFill>
                <a:latin typeface="Arial" panose="020B0604020202020204" pitchFamily="34" charset="0"/>
                <a:cs typeface="Arial" panose="020B0604020202020204" pitchFamily="34" charset="0"/>
              </a:rPr>
              <a:t>9. Linking industry and labour market information to education</a:t>
            </a:r>
          </a:p>
          <a:p>
            <a:pPr marL="457200" lvl="1" indent="0">
              <a:lnSpc>
                <a:spcPct val="100000"/>
              </a:lnSpc>
              <a:buNone/>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DEU ex Industry Clusters</a:t>
            </a:r>
          </a:p>
          <a:p>
            <a:endParaRPr lang="en-CA" dirty="0"/>
          </a:p>
        </p:txBody>
      </p:sp>
      <p:sp>
        <p:nvSpPr>
          <p:cNvPr id="4" name="Title 1">
            <a:extLst>
              <a:ext uri="{FF2B5EF4-FFF2-40B4-BE49-F238E27FC236}">
                <a16:creationId xmlns:a16="http://schemas.microsoft.com/office/drawing/2014/main" xmlns="" id="{9DB71E0D-BC2D-4100-90E5-18893F74466A}"/>
              </a:ext>
            </a:extLst>
          </p:cNvPr>
          <p:cNvSpPr txBox="1">
            <a:spLocks noGrp="1"/>
          </p:cNvSpPr>
          <p:nvPr>
            <p:ph type="title"/>
          </p:nvPr>
        </p:nvSpPr>
        <p:spPr>
          <a:xfrm>
            <a:off x="838200" y="365126"/>
            <a:ext cx="10515600" cy="9038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79DF2AA4-D5E6-4F94-9EDA-80EC5DDA1AB4}"/>
              </a:ext>
            </a:extLst>
          </p:cNvPr>
          <p:cNvPicPr>
            <a:picLocks noChangeAspect="1"/>
          </p:cNvPicPr>
          <p:nvPr/>
        </p:nvPicPr>
        <p:blipFill>
          <a:blip r:embed="rId3"/>
          <a:stretch>
            <a:fillRect/>
          </a:stretch>
        </p:blipFill>
        <p:spPr>
          <a:xfrm>
            <a:off x="5808763" y="1971305"/>
            <a:ext cx="5927174" cy="3352872"/>
          </a:xfrm>
          <a:prstGeom prst="rect">
            <a:avLst/>
          </a:prstGeom>
        </p:spPr>
      </p:pic>
    </p:spTree>
    <p:extLst>
      <p:ext uri="{BB962C8B-B14F-4D97-AF65-F5344CB8AC3E}">
        <p14:creationId xmlns:p14="http://schemas.microsoft.com/office/powerpoint/2010/main" val="302151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5ED6A-0BFF-49E8-AE1A-279C5AFF6574}"/>
              </a:ext>
            </a:extLst>
          </p:cNvPr>
          <p:cNvSpPr>
            <a:spLocks noGrp="1"/>
          </p:cNvSpPr>
          <p:nvPr>
            <p:ph type="title"/>
          </p:nvPr>
        </p:nvSpPr>
        <p:spPr>
          <a:xfrm>
            <a:off x="609600" y="113053"/>
            <a:ext cx="10972800" cy="1143000"/>
          </a:xfrm>
        </p:spPr>
        <p:txBody>
          <a:bodyPr>
            <a:normAutofit/>
          </a:bodyPr>
          <a:lstStyle/>
          <a:p>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5C4FC24-BFF5-4808-AF8F-3CAA25DB414F}"/>
              </a:ext>
            </a:extLst>
          </p:cNvPr>
          <p:cNvSpPr>
            <a:spLocks noGrp="1"/>
          </p:cNvSpPr>
          <p:nvPr>
            <p:ph idx="1"/>
          </p:nvPr>
        </p:nvSpPr>
        <p:spPr>
          <a:xfrm>
            <a:off x="859180" y="2074643"/>
            <a:ext cx="5031546" cy="3840798"/>
          </a:xfrm>
          <a:solidFill>
            <a:schemeClr val="bg1"/>
          </a:solidFill>
        </p:spPr>
        <p:txBody>
          <a:bodyPr>
            <a:noAutofit/>
          </a:bodyPr>
          <a:lstStyle/>
          <a:p>
            <a:pPr marL="0" indent="0">
              <a:lnSpc>
                <a:spcPct val="200000"/>
              </a:lnSpc>
              <a:buNone/>
            </a:pPr>
            <a:r>
              <a:rPr lang="en-US" sz="3600" dirty="0">
                <a:solidFill>
                  <a:schemeClr val="tx1">
                    <a:lumMod val="75000"/>
                    <a:lumOff val="25000"/>
                  </a:schemeClr>
                </a:solidFill>
                <a:latin typeface="Arial" panose="020B0604020202020204" pitchFamily="34" charset="0"/>
                <a:cs typeface="Arial" panose="020B0604020202020204" pitchFamily="34" charset="0"/>
              </a:rPr>
              <a:t>10. Parity of esteem</a:t>
            </a:r>
          </a:p>
          <a:p>
            <a:pPr marL="0" indent="0">
              <a:lnSpc>
                <a:spcPct val="100000"/>
              </a:lnSpc>
              <a:buNone/>
            </a:pPr>
            <a:endParaRPr lang="en-US" sz="1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00000"/>
              </a:lnSpc>
              <a:spcBef>
                <a:spcPts val="0"/>
              </a:spcBef>
            </a:pPr>
            <a:r>
              <a:rPr lang="en-US" sz="2800" dirty="0">
                <a:solidFill>
                  <a:schemeClr val="tx1">
                    <a:lumMod val="75000"/>
                    <a:lumOff val="25000"/>
                  </a:schemeClr>
                </a:solidFill>
                <a:latin typeface="Arial" panose="020B0604020202020204" pitchFamily="34" charset="0"/>
                <a:cs typeface="Arial" panose="020B0604020202020204" pitchFamily="34" charset="0"/>
              </a:rPr>
              <a:t>CAD ex 10,000+ programs</a:t>
            </a:r>
          </a:p>
        </p:txBody>
      </p:sp>
      <p:pic>
        <p:nvPicPr>
          <p:cNvPr id="5" name="Picture 4">
            <a:extLst>
              <a:ext uri="{FF2B5EF4-FFF2-40B4-BE49-F238E27FC236}">
                <a16:creationId xmlns:a16="http://schemas.microsoft.com/office/drawing/2014/main" xmlns="" id="{F8B3A0D7-C427-4374-A1F9-D08A70714E28}"/>
              </a:ext>
            </a:extLst>
          </p:cNvPr>
          <p:cNvPicPr>
            <a:picLocks noChangeAspect="1"/>
          </p:cNvPicPr>
          <p:nvPr/>
        </p:nvPicPr>
        <p:blipFill>
          <a:blip r:embed="rId3"/>
          <a:stretch>
            <a:fillRect/>
          </a:stretch>
        </p:blipFill>
        <p:spPr>
          <a:xfrm>
            <a:off x="6578977" y="1597867"/>
            <a:ext cx="4063245" cy="4056484"/>
          </a:xfrm>
          <a:prstGeom prst="rect">
            <a:avLst/>
          </a:prstGeom>
        </p:spPr>
      </p:pic>
      <p:pic>
        <p:nvPicPr>
          <p:cNvPr id="4" name="Picture 3">
            <a:extLst>
              <a:ext uri="{FF2B5EF4-FFF2-40B4-BE49-F238E27FC236}">
                <a16:creationId xmlns:a16="http://schemas.microsoft.com/office/drawing/2014/main" xmlns="" id="{6AB9CE72-BDD8-4C49-8DD1-58AA0F306A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2996" y="3207222"/>
            <a:ext cx="898807" cy="898807"/>
          </a:xfrm>
          <a:prstGeom prst="rect">
            <a:avLst/>
          </a:prstGeom>
        </p:spPr>
      </p:pic>
      <p:pic>
        <p:nvPicPr>
          <p:cNvPr id="6" name="Picture 5">
            <a:extLst>
              <a:ext uri="{FF2B5EF4-FFF2-40B4-BE49-F238E27FC236}">
                <a16:creationId xmlns:a16="http://schemas.microsoft.com/office/drawing/2014/main" xmlns="" id="{1203EDB3-D9A2-4FE4-B720-96E8E2246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32996" y="2210183"/>
            <a:ext cx="898807" cy="844334"/>
          </a:xfrm>
          <a:prstGeom prst="rect">
            <a:avLst/>
          </a:prstGeom>
        </p:spPr>
      </p:pic>
      <p:pic>
        <p:nvPicPr>
          <p:cNvPr id="7" name="Picture 6">
            <a:extLst>
              <a:ext uri="{FF2B5EF4-FFF2-40B4-BE49-F238E27FC236}">
                <a16:creationId xmlns:a16="http://schemas.microsoft.com/office/drawing/2014/main" xmlns="" id="{AC312527-B46A-45D6-86FF-3D4CFD6870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32995" y="4356052"/>
            <a:ext cx="898807" cy="898807"/>
          </a:xfrm>
          <a:prstGeom prst="rect">
            <a:avLst/>
          </a:prstGeom>
        </p:spPr>
      </p:pic>
    </p:spTree>
    <p:extLst>
      <p:ext uri="{BB962C8B-B14F-4D97-AF65-F5344CB8AC3E}">
        <p14:creationId xmlns:p14="http://schemas.microsoft.com/office/powerpoint/2010/main" val="401503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5ED6A-0BFF-49E8-AE1A-279C5AFF6574}"/>
              </a:ext>
            </a:extLst>
          </p:cNvPr>
          <p:cNvSpPr>
            <a:spLocks noGrp="1"/>
          </p:cNvSpPr>
          <p:nvPr>
            <p:ph type="title"/>
          </p:nvPr>
        </p:nvSpPr>
        <p:spPr>
          <a:xfrm>
            <a:off x="609600" y="113053"/>
            <a:ext cx="10972800" cy="1143000"/>
          </a:xfrm>
        </p:spPr>
        <p:txBody>
          <a:bodyPr>
            <a:normAutofit/>
          </a:bodyPr>
          <a:lstStyle/>
          <a:p>
            <a:r>
              <a:rPr lang="en-US" sz="4000" dirty="0">
                <a:solidFill>
                  <a:srgbClr val="44255B"/>
                </a:solidFill>
                <a:latin typeface="Arial" panose="020B0604020202020204" pitchFamily="34" charset="0"/>
                <a:cs typeface="Arial" panose="020B0604020202020204" pitchFamily="34" charset="0"/>
              </a:rPr>
              <a:t>Global Trends and Challenges </a:t>
            </a:r>
            <a:r>
              <a:rPr lang="en-US" sz="2000" dirty="0">
                <a:solidFill>
                  <a:srgbClr val="44255B"/>
                </a:solidFill>
                <a:latin typeface="Arial" panose="020B0604020202020204" pitchFamily="34" charset="0"/>
                <a:cs typeface="Arial" panose="020B0604020202020204" pitchFamily="34" charset="0"/>
              </a:rPr>
              <a:t>cont.</a:t>
            </a:r>
            <a:endParaRPr lang="en-CA" sz="2000" dirty="0">
              <a:solidFill>
                <a:srgbClr val="44255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5C4FC24-BFF5-4808-AF8F-3CAA25DB414F}"/>
              </a:ext>
            </a:extLst>
          </p:cNvPr>
          <p:cNvSpPr>
            <a:spLocks noGrp="1"/>
          </p:cNvSpPr>
          <p:nvPr>
            <p:ph idx="1"/>
          </p:nvPr>
        </p:nvSpPr>
        <p:spPr>
          <a:xfrm>
            <a:off x="859180" y="1965644"/>
            <a:ext cx="5031546" cy="3840798"/>
          </a:xfrm>
          <a:solidFill>
            <a:schemeClr val="bg1"/>
          </a:solidFill>
        </p:spPr>
        <p:txBody>
          <a:bodyPr>
            <a:noAutofit/>
          </a:bodyPr>
          <a:lstStyle/>
          <a:p>
            <a:pPr marL="0" indent="0">
              <a:lnSpc>
                <a:spcPct val="200000"/>
              </a:lnSpc>
              <a:buNone/>
            </a:pPr>
            <a:r>
              <a:rPr lang="en-US" sz="3600" dirty="0">
                <a:solidFill>
                  <a:schemeClr val="tx1">
                    <a:lumMod val="75000"/>
                    <a:lumOff val="25000"/>
                  </a:schemeClr>
                </a:solidFill>
                <a:latin typeface="Arial" panose="020B0604020202020204" pitchFamily="34" charset="0"/>
                <a:cs typeface="Arial" panose="020B0604020202020204" pitchFamily="34" charset="0"/>
              </a:rPr>
              <a:t>10. Parity of esteem</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200000"/>
              </a:lnSpc>
            </a:pPr>
            <a:r>
              <a:rPr lang="en-US" sz="2800" dirty="0">
                <a:solidFill>
                  <a:schemeClr val="tx1">
                    <a:lumMod val="75000"/>
                    <a:lumOff val="25000"/>
                  </a:schemeClr>
                </a:solidFill>
                <a:latin typeface="Arial" panose="020B0604020202020204" pitchFamily="34" charset="0"/>
                <a:cs typeface="Arial" panose="020B0604020202020204" pitchFamily="34" charset="0"/>
              </a:rPr>
              <a:t>EUR ex TVET week</a:t>
            </a:r>
          </a:p>
        </p:txBody>
      </p:sp>
      <p:pic>
        <p:nvPicPr>
          <p:cNvPr id="8" name="Picture 7">
            <a:extLst>
              <a:ext uri="{FF2B5EF4-FFF2-40B4-BE49-F238E27FC236}">
                <a16:creationId xmlns:a16="http://schemas.microsoft.com/office/drawing/2014/main" xmlns="" id="{BFA681E8-917E-4A4A-8619-386F8DA952CD}"/>
              </a:ext>
            </a:extLst>
          </p:cNvPr>
          <p:cNvPicPr>
            <a:picLocks noChangeAspect="1"/>
          </p:cNvPicPr>
          <p:nvPr/>
        </p:nvPicPr>
        <p:blipFill>
          <a:blip r:embed="rId3"/>
          <a:stretch>
            <a:fillRect/>
          </a:stretch>
        </p:blipFill>
        <p:spPr>
          <a:xfrm>
            <a:off x="6760760" y="1668428"/>
            <a:ext cx="3988345" cy="4055944"/>
          </a:xfrm>
          <a:prstGeom prst="rect">
            <a:avLst/>
          </a:prstGeom>
        </p:spPr>
      </p:pic>
    </p:spTree>
    <p:extLst>
      <p:ext uri="{BB962C8B-B14F-4D97-AF65-F5344CB8AC3E}">
        <p14:creationId xmlns:p14="http://schemas.microsoft.com/office/powerpoint/2010/main" val="172816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DB5525C-EFEB-4289-B8E5-54A14FA9FD4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13910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13977FDA-4657-406C-BF07-7B665B660F7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53839" y="-982710"/>
            <a:ext cx="5536199" cy="9847054"/>
          </a:xfrm>
          <a:prstGeom prst="rect">
            <a:avLst/>
          </a:prstGeom>
        </p:spPr>
      </p:pic>
    </p:spTree>
    <p:extLst>
      <p:ext uri="{BB962C8B-B14F-4D97-AF65-F5344CB8AC3E}">
        <p14:creationId xmlns:p14="http://schemas.microsoft.com/office/powerpoint/2010/main" val="381070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hoto_univ_fraser_valley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26" y="-37542"/>
            <a:ext cx="12289850" cy="6919274"/>
          </a:xfrm>
          <a:prstGeom prst="rect">
            <a:avLst/>
          </a:prstGeom>
          <a:ln w="12700">
            <a:miter lim="400000"/>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054" y="5839782"/>
            <a:ext cx="3290046" cy="684780"/>
          </a:xfrm>
          <a:prstGeom prst="rect">
            <a:avLst/>
          </a:prstGeom>
        </p:spPr>
      </p:pic>
      <p:sp>
        <p:nvSpPr>
          <p:cNvPr id="9" name="Indigenous Education"/>
          <p:cNvSpPr/>
          <p:nvPr/>
        </p:nvSpPr>
        <p:spPr>
          <a:xfrm>
            <a:off x="526262" y="238701"/>
            <a:ext cx="9253006" cy="110799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sz="5500">
                <a:solidFill>
                  <a:srgbClr val="FFFFFF"/>
                </a:solidFill>
                <a:latin typeface="Arial"/>
                <a:ea typeface="Arial"/>
                <a:cs typeface="Arial"/>
                <a:sym typeface="Arial"/>
              </a:defRPr>
            </a:lvl1pPr>
          </a:lstStyle>
          <a:p>
            <a:pPr>
              <a:defRPr sz="1800"/>
            </a:pPr>
            <a:r>
              <a:rPr lang="en-US" sz="6600" dirty="0"/>
              <a:t>Thank You/ Merci</a:t>
            </a:r>
            <a:endParaRPr sz="6600" dirty="0"/>
          </a:p>
        </p:txBody>
      </p:sp>
    </p:spTree>
    <p:extLst>
      <p:ext uri="{BB962C8B-B14F-4D97-AF65-F5344CB8AC3E}">
        <p14:creationId xmlns:p14="http://schemas.microsoft.com/office/powerpoint/2010/main" val="1806265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iversity of the Fraser Valley"/>
          <p:cNvSpPr/>
          <p:nvPr/>
        </p:nvSpPr>
        <p:spPr>
          <a:xfrm>
            <a:off x="6375479" y="6324600"/>
            <a:ext cx="5481242" cy="3011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500">
                <a:solidFill>
                  <a:srgbClr val="FFFFFF"/>
                </a:solidFill>
                <a:latin typeface="Arial"/>
                <a:ea typeface="Arial"/>
                <a:cs typeface="Arial"/>
                <a:sym typeface="Arial"/>
              </a:defRPr>
            </a:lvl1pPr>
          </a:lstStyle>
          <a:p>
            <a:r>
              <a:t>University of the Fraser Valley</a:t>
            </a:r>
          </a:p>
        </p:txBody>
      </p:sp>
      <p:sp>
        <p:nvSpPr>
          <p:cNvPr id="5" name="Thank You"/>
          <p:cNvSpPr/>
          <p:nvPr/>
        </p:nvSpPr>
        <p:spPr>
          <a:xfrm>
            <a:off x="614760" y="685800"/>
            <a:ext cx="5481242" cy="8813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5500">
                <a:solidFill>
                  <a:srgbClr val="FFFFFF"/>
                </a:solidFill>
                <a:latin typeface="Arial"/>
                <a:ea typeface="Arial"/>
                <a:cs typeface="Arial"/>
                <a:sym typeface="Arial"/>
              </a:defRPr>
            </a:lvl1pPr>
          </a:lstStyle>
          <a:p>
            <a:pPr>
              <a:defRPr sz="1800"/>
            </a:pPr>
            <a:r>
              <a:rPr sz="5500"/>
              <a:t>Thank You</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029" y="5557964"/>
            <a:ext cx="4597663" cy="95694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Indigenous Education"/>
          <p:cNvSpPr/>
          <p:nvPr/>
        </p:nvSpPr>
        <p:spPr>
          <a:xfrm>
            <a:off x="458523" y="1766966"/>
            <a:ext cx="7259240" cy="9694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5500">
                <a:solidFill>
                  <a:srgbClr val="FFFFFF"/>
                </a:solidFill>
                <a:latin typeface="Arial"/>
                <a:ea typeface="Arial"/>
                <a:cs typeface="Arial"/>
                <a:sym typeface="Arial"/>
              </a:defRPr>
            </a:lvl1pPr>
          </a:lstStyle>
          <a:p>
            <a:pPr>
              <a:defRPr sz="1800"/>
            </a:pPr>
            <a:r>
              <a:rPr lang="en-US" sz="5700" dirty="0">
                <a:solidFill>
                  <a:srgbClr val="7030A0"/>
                </a:solidFill>
              </a:rPr>
              <a:t>Denise </a:t>
            </a:r>
            <a:r>
              <a:rPr lang="en-US" sz="5700" dirty="0" err="1">
                <a:solidFill>
                  <a:srgbClr val="7030A0"/>
                </a:solidFill>
              </a:rPr>
              <a:t>Amyot</a:t>
            </a:r>
            <a:endParaRPr sz="5700" dirty="0">
              <a:solidFill>
                <a:srgbClr val="7030A0"/>
              </a:solidFill>
            </a:endParaRPr>
          </a:p>
        </p:txBody>
      </p:sp>
      <p:sp>
        <p:nvSpPr>
          <p:cNvPr id="11" name="The Protocol was developed by CICan’s Indigenous Education Advisory Committee using a consultative process, launched in 2014."/>
          <p:cNvSpPr/>
          <p:nvPr/>
        </p:nvSpPr>
        <p:spPr>
          <a:xfrm>
            <a:off x="530612" y="3030808"/>
            <a:ext cx="8337556" cy="11695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marL="304800" indent="-304800">
              <a:buClr>
                <a:srgbClr val="535353"/>
              </a:buClr>
              <a:buSzPct val="100000"/>
              <a:buChar char="•"/>
              <a:defRPr sz="2400">
                <a:solidFill>
                  <a:srgbClr val="595959"/>
                </a:solidFill>
                <a:latin typeface="Arial"/>
                <a:ea typeface="Arial"/>
                <a:cs typeface="Arial"/>
                <a:sym typeface="Arial"/>
              </a:defRPr>
            </a:lvl1pPr>
          </a:lstStyle>
          <a:p>
            <a:pPr marL="0" indent="0">
              <a:buNone/>
              <a:defRPr sz="1800">
                <a:solidFill>
                  <a:srgbClr val="000000"/>
                </a:solidFill>
              </a:defRPr>
            </a:pPr>
            <a:r>
              <a:rPr lang="en-US" sz="2800" b="1" dirty="0">
                <a:solidFill>
                  <a:srgbClr val="7030A0"/>
                </a:solidFill>
              </a:rPr>
              <a:t>President &amp; CEO </a:t>
            </a:r>
          </a:p>
          <a:p>
            <a:pPr marL="0" indent="0">
              <a:buNone/>
              <a:defRPr sz="1800">
                <a:solidFill>
                  <a:srgbClr val="000000"/>
                </a:solidFill>
              </a:defRPr>
            </a:pPr>
            <a:r>
              <a:rPr lang="en-US" sz="2400" dirty="0">
                <a:solidFill>
                  <a:srgbClr val="595959"/>
                </a:solidFill>
              </a:rPr>
              <a:t>Colleges and Institutes Canada (</a:t>
            </a:r>
            <a:r>
              <a:rPr lang="en-US" sz="2400" dirty="0" err="1">
                <a:solidFill>
                  <a:srgbClr val="595959"/>
                </a:solidFill>
              </a:rPr>
              <a:t>CICan</a:t>
            </a:r>
            <a:r>
              <a:rPr lang="en-US" sz="2400" dirty="0">
                <a:solidFill>
                  <a:srgbClr val="595959"/>
                </a:solidFill>
              </a:rPr>
              <a:t>) </a:t>
            </a:r>
          </a:p>
          <a:p>
            <a:pPr marL="0" indent="0">
              <a:buNone/>
              <a:defRPr sz="1800">
                <a:solidFill>
                  <a:srgbClr val="000000"/>
                </a:solidFill>
              </a:defRPr>
            </a:pPr>
            <a:r>
              <a:rPr lang="en-US" sz="2400" dirty="0">
                <a:solidFill>
                  <a:srgbClr val="595959"/>
                </a:solidFill>
                <a:hlinkClick r:id="rId5"/>
              </a:rPr>
              <a:t>damyot@collegesinstitutes.ca</a:t>
            </a:r>
            <a:endParaRPr lang="en-US" sz="2400" dirty="0">
              <a:solidFill>
                <a:srgbClr val="595959"/>
              </a:solidFill>
            </a:endParaRPr>
          </a:p>
        </p:txBody>
      </p:sp>
      <p:sp>
        <p:nvSpPr>
          <p:cNvPr id="12" name="The Protocol was developed by CICan’s Indigenous Education Advisory Committee using a consultative process, launched in 2014."/>
          <p:cNvSpPr/>
          <p:nvPr/>
        </p:nvSpPr>
        <p:spPr>
          <a:xfrm>
            <a:off x="10097850" y="6204635"/>
            <a:ext cx="1838551" cy="27699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marL="304800" indent="-304800">
              <a:buClr>
                <a:srgbClr val="535353"/>
              </a:buClr>
              <a:buSzPct val="100000"/>
              <a:buChar char="•"/>
              <a:defRPr sz="2400">
                <a:solidFill>
                  <a:srgbClr val="595959"/>
                </a:solidFill>
                <a:latin typeface="Arial"/>
                <a:ea typeface="Arial"/>
                <a:cs typeface="Arial"/>
                <a:sym typeface="Arial"/>
              </a:defRPr>
            </a:lvl1pPr>
          </a:lstStyle>
          <a:p>
            <a:pPr marL="0" indent="0">
              <a:buNone/>
              <a:defRPr sz="1800">
                <a:solidFill>
                  <a:srgbClr val="000000"/>
                </a:solidFill>
              </a:defRPr>
            </a:pPr>
            <a:r>
              <a:rPr lang="en-US" sz="1800" dirty="0">
                <a:solidFill>
                  <a:schemeClr val="bg1"/>
                </a:solidFill>
              </a:rPr>
              <a:t>@</a:t>
            </a:r>
            <a:r>
              <a:rPr lang="en-US" sz="1800" dirty="0" err="1">
                <a:solidFill>
                  <a:schemeClr val="bg1"/>
                </a:solidFill>
              </a:rPr>
              <a:t>CollegeCan</a:t>
            </a:r>
            <a:endParaRPr sz="1800" dirty="0">
              <a:solidFill>
                <a:schemeClr val="bg1"/>
              </a:solidFill>
            </a:endParaRP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0132" y="5997676"/>
            <a:ext cx="644835" cy="645695"/>
          </a:xfrm>
          <a:prstGeom prst="rect">
            <a:avLst/>
          </a:prstGeom>
        </p:spPr>
      </p:pic>
      <p:sp>
        <p:nvSpPr>
          <p:cNvPr id="14" name="The Protocol was developed by CICan’s Indigenous Education Advisory Committee using a consultative process, launched in 2014."/>
          <p:cNvSpPr/>
          <p:nvPr/>
        </p:nvSpPr>
        <p:spPr>
          <a:xfrm>
            <a:off x="5018314" y="6086649"/>
            <a:ext cx="3867219" cy="4308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marL="304800" indent="-304800">
              <a:buClr>
                <a:srgbClr val="535353"/>
              </a:buClr>
              <a:buSzPct val="100000"/>
              <a:buChar char="•"/>
              <a:defRPr sz="2400">
                <a:solidFill>
                  <a:srgbClr val="595959"/>
                </a:solidFill>
                <a:latin typeface="Arial"/>
                <a:ea typeface="Arial"/>
                <a:cs typeface="Arial"/>
                <a:sym typeface="Arial"/>
              </a:defRPr>
            </a:lvl1pPr>
          </a:lstStyle>
          <a:p>
            <a:pPr marL="0" indent="0" algn="r">
              <a:buNone/>
              <a:defRPr sz="1800">
                <a:solidFill>
                  <a:srgbClr val="000000"/>
                </a:solidFill>
              </a:defRPr>
            </a:pPr>
            <a:r>
              <a:rPr lang="en-US" sz="2800" b="1" dirty="0" err="1">
                <a:solidFill>
                  <a:schemeClr val="bg1"/>
                </a:solidFill>
              </a:rPr>
              <a:t>collegesinstitutes.ca</a:t>
            </a:r>
            <a:endParaRPr sz="2800" b="1" dirty="0">
              <a:solidFill>
                <a:schemeClr val="bg1"/>
              </a:solidFill>
            </a:endParaRPr>
          </a:p>
        </p:txBody>
      </p:sp>
      <p:cxnSp>
        <p:nvCxnSpPr>
          <p:cNvPr id="15" name="Straight Connector 14"/>
          <p:cNvCxnSpPr/>
          <p:nvPr/>
        </p:nvCxnSpPr>
        <p:spPr>
          <a:xfrm>
            <a:off x="9202160" y="6086649"/>
            <a:ext cx="0" cy="419529"/>
          </a:xfrm>
          <a:prstGeom prst="line">
            <a:avLst/>
          </a:prstGeom>
          <a:noFill/>
          <a:ln w="12700" cap="rnd">
            <a:solidFill>
              <a:schemeClr val="bg1"/>
            </a:solidFill>
            <a:prstDash val="solid"/>
            <a:bevel/>
          </a:ln>
          <a:effectLst/>
          <a:sp3d/>
        </p:spPr>
        <p:style>
          <a:lnRef idx="0">
            <a:scrgbClr r="0" g="0" b="0"/>
          </a:lnRef>
          <a:fillRef idx="0">
            <a:scrgbClr r="0" g="0" b="0"/>
          </a:fillRef>
          <a:effectRef idx="0">
            <a:scrgbClr r="0" g="0" b="0"/>
          </a:effectRef>
          <a:fontRef idx="none"/>
        </p:style>
      </p:cxn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054" y="5839782"/>
            <a:ext cx="3290046" cy="684780"/>
          </a:xfrm>
          <a:prstGeom prst="rect">
            <a:avLst/>
          </a:prstGeom>
        </p:spPr>
      </p:pic>
    </p:spTree>
    <p:extLst>
      <p:ext uri="{BB962C8B-B14F-4D97-AF65-F5344CB8AC3E}">
        <p14:creationId xmlns:p14="http://schemas.microsoft.com/office/powerpoint/2010/main" val="902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CICan_Members_PPL_Jobs_split_1.png" descr="CICan_Members_PPL_Jobs_split_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4817" y="387687"/>
            <a:ext cx="6949669" cy="2147999"/>
          </a:xfrm>
          <a:prstGeom prst="rect">
            <a:avLst/>
          </a:prstGeom>
          <a:ln w="12700">
            <a:miter lim="400000"/>
          </a:ln>
        </p:spPr>
      </p:pic>
      <p:pic>
        <p:nvPicPr>
          <p:cNvPr id="115" name="CICan_Members_PPL_Jobs_split_2.png" descr="CICan_Members_PPL_Jobs_split_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4665" y="4296914"/>
            <a:ext cx="7274508" cy="2248400"/>
          </a:xfrm>
          <a:prstGeom prst="rect">
            <a:avLst/>
          </a:prstGeom>
          <a:ln w="12700">
            <a:miter lim="400000"/>
          </a:ln>
        </p:spPr>
      </p:pic>
      <p:sp>
        <p:nvSpPr>
          <p:cNvPr id="5" name="TextBox 4"/>
          <p:cNvSpPr txBox="1"/>
          <p:nvPr/>
        </p:nvSpPr>
        <p:spPr>
          <a:xfrm>
            <a:off x="1747934" y="2628781"/>
            <a:ext cx="8696131" cy="1600438"/>
          </a:xfrm>
          <a:prstGeom prst="rect">
            <a:avLst/>
          </a:prstGeom>
          <a:noFill/>
          <a:ln>
            <a:solidFill>
              <a:schemeClr val="bg1"/>
            </a:solidFill>
          </a:ln>
        </p:spPr>
        <p:txBody>
          <a:bodyPr wrap="square" rtlCol="0">
            <a:spAutoFit/>
          </a:bodyPr>
          <a:lstStyle/>
          <a:p>
            <a:pPr algn="ctr"/>
            <a:r>
              <a:rPr lang="en-US" sz="2400" dirty="0">
                <a:solidFill>
                  <a:schemeClr val="bg2">
                    <a:lumMod val="25000"/>
                  </a:schemeClr>
                </a:solidFill>
                <a:latin typeface="Arial" charset="0"/>
                <a:ea typeface="Arial" charset="0"/>
                <a:cs typeface="Arial" charset="0"/>
              </a:rPr>
              <a:t>Canada’s extensive network of colleges and institutes serves students in urban, rural and remote communities thanks to more than </a:t>
            </a:r>
            <a:r>
              <a:rPr lang="en-US" sz="2600" b="1" dirty="0">
                <a:solidFill>
                  <a:srgbClr val="19959F"/>
                </a:solidFill>
                <a:latin typeface="Arial" charset="0"/>
                <a:ea typeface="Arial" charset="0"/>
                <a:cs typeface="Arial" charset="0"/>
              </a:rPr>
              <a:t>420</a:t>
            </a:r>
            <a:r>
              <a:rPr lang="en-US" sz="2600" dirty="0">
                <a:solidFill>
                  <a:schemeClr val="tx1">
                    <a:lumMod val="65000"/>
                    <a:lumOff val="35000"/>
                  </a:schemeClr>
                </a:solidFill>
                <a:latin typeface="Arial" charset="0"/>
                <a:ea typeface="Arial" charset="0"/>
                <a:cs typeface="Arial" charset="0"/>
              </a:rPr>
              <a:t> </a:t>
            </a:r>
            <a:r>
              <a:rPr lang="en-US" sz="2400" dirty="0">
                <a:solidFill>
                  <a:schemeClr val="bg2">
                    <a:lumMod val="25000"/>
                  </a:schemeClr>
                </a:solidFill>
                <a:latin typeface="Arial" charset="0"/>
                <a:ea typeface="Arial" charset="0"/>
                <a:cs typeface="Arial" charset="0"/>
              </a:rPr>
              <a:t>campuses and </a:t>
            </a:r>
            <a:r>
              <a:rPr lang="en-US" sz="2600" b="1" dirty="0">
                <a:solidFill>
                  <a:srgbClr val="E2535E"/>
                </a:solidFill>
                <a:latin typeface="Arial" charset="0"/>
                <a:ea typeface="Arial" charset="0"/>
                <a:cs typeface="Arial" charset="0"/>
              </a:rPr>
              <a:t>80</a:t>
            </a:r>
            <a:r>
              <a:rPr lang="en-US" sz="2600" dirty="0">
                <a:solidFill>
                  <a:schemeClr val="tx1">
                    <a:lumMod val="65000"/>
                    <a:lumOff val="35000"/>
                  </a:schemeClr>
                </a:solidFill>
                <a:latin typeface="Arial" charset="0"/>
                <a:ea typeface="Arial" charset="0"/>
                <a:cs typeface="Arial" charset="0"/>
              </a:rPr>
              <a:t> </a:t>
            </a:r>
            <a:r>
              <a:rPr lang="en-US" sz="2400" dirty="0">
                <a:solidFill>
                  <a:schemeClr val="bg2">
                    <a:lumMod val="25000"/>
                  </a:schemeClr>
                </a:solidFill>
                <a:latin typeface="Arial" charset="0"/>
                <a:ea typeface="Arial" charset="0"/>
                <a:cs typeface="Arial" charset="0"/>
              </a:rPr>
              <a:t>additional learning, training or access </a:t>
            </a:r>
            <a:r>
              <a:rPr lang="en-US" sz="2400" dirty="0" err="1">
                <a:solidFill>
                  <a:schemeClr val="bg2">
                    <a:lumMod val="25000"/>
                  </a:schemeClr>
                </a:solidFill>
                <a:latin typeface="Arial" charset="0"/>
                <a:ea typeface="Arial" charset="0"/>
                <a:cs typeface="Arial" charset="0"/>
              </a:rPr>
              <a:t>centres</a:t>
            </a:r>
            <a:endParaRPr lang="en-US" sz="2400" dirty="0">
              <a:solidFill>
                <a:schemeClr val="bg2">
                  <a:lumMod val="25000"/>
                </a:schemeClr>
              </a:solidFill>
              <a:latin typeface="Arial" charset="0"/>
              <a:ea typeface="Arial" charset="0"/>
              <a:cs typeface="Arial" charset="0"/>
            </a:endParaRPr>
          </a:p>
        </p:txBody>
      </p:sp>
    </p:spTree>
    <p:extLst>
      <p:ext uri="{BB962C8B-B14F-4D97-AF65-F5344CB8AC3E}">
        <p14:creationId xmlns:p14="http://schemas.microsoft.com/office/powerpoint/2010/main" val="23067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ICan_Members_Map_V1.jpg"/>
          <p:cNvPicPr/>
          <p:nvPr/>
        </p:nvPicPr>
        <p:blipFill>
          <a:blip r:embed="rId3" cstate="screen">
            <a:extLst>
              <a:ext uri="{28A0092B-C50C-407E-A947-70E740481C1C}">
                <a14:useLocalDpi xmlns:a14="http://schemas.microsoft.com/office/drawing/2010/main"/>
              </a:ext>
            </a:extLst>
          </a:blip>
          <a:stretch>
            <a:fillRect/>
          </a:stretch>
        </p:blipFill>
        <p:spPr>
          <a:xfrm>
            <a:off x="4549522" y="126038"/>
            <a:ext cx="7481687" cy="6605924"/>
          </a:xfrm>
          <a:prstGeom prst="rect">
            <a:avLst/>
          </a:prstGeom>
          <a:ln w="12700">
            <a:miter lim="400000"/>
          </a:ln>
        </p:spPr>
      </p:pic>
      <p:pic>
        <p:nvPicPr>
          <p:cNvPr id="50" name="Colleges_Logo_Horizontal_Purple.jpg"/>
          <p:cNvPicPr/>
          <p:nvPr/>
        </p:nvPicPr>
        <p:blipFill>
          <a:blip r:embed="rId4" cstate="screen">
            <a:extLst>
              <a:ext uri="{28A0092B-C50C-407E-A947-70E740481C1C}">
                <a14:useLocalDpi xmlns:a14="http://schemas.microsoft.com/office/drawing/2010/main"/>
              </a:ext>
            </a:extLst>
          </a:blip>
          <a:stretch>
            <a:fillRect/>
          </a:stretch>
        </p:blipFill>
        <p:spPr>
          <a:xfrm>
            <a:off x="709191" y="2288229"/>
            <a:ext cx="3192445" cy="856510"/>
          </a:xfrm>
          <a:prstGeom prst="rect">
            <a:avLst/>
          </a:prstGeom>
          <a:ln w="12700">
            <a:miter lim="400000"/>
          </a:ln>
        </p:spPr>
      </p:pic>
      <p:sp>
        <p:nvSpPr>
          <p:cNvPr id="52" name="Shape 52"/>
          <p:cNvSpPr/>
          <p:nvPr/>
        </p:nvSpPr>
        <p:spPr>
          <a:xfrm>
            <a:off x="267079" y="3469163"/>
            <a:ext cx="4463447" cy="4124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200" b="1">
                <a:solidFill>
                  <a:srgbClr val="7A55A1"/>
                </a:solidFill>
                <a:latin typeface="Arial"/>
                <a:ea typeface="Arial"/>
                <a:cs typeface="Arial"/>
                <a:sym typeface="Arial"/>
              </a:defRPr>
            </a:lvl1pPr>
          </a:lstStyle>
          <a:p>
            <a:pPr lvl="0">
              <a:defRPr sz="1800" b="0">
                <a:solidFill>
                  <a:srgbClr val="000000"/>
                </a:solidFill>
              </a:defRPr>
            </a:pPr>
            <a:r>
              <a:rPr sz="2200" b="1" dirty="0">
                <a:solidFill>
                  <a:srgbClr val="7A55A1"/>
                </a:solidFill>
              </a:rPr>
              <a:t>collegesinstitutes.ca/members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5ED6A-0BFF-49E8-AE1A-279C5AFF6574}"/>
              </a:ext>
            </a:extLst>
          </p:cNvPr>
          <p:cNvSpPr>
            <a:spLocks noGrp="1"/>
          </p:cNvSpPr>
          <p:nvPr>
            <p:ph type="title"/>
          </p:nvPr>
        </p:nvSpPr>
        <p:spPr>
          <a:xfrm>
            <a:off x="609600" y="0"/>
            <a:ext cx="10972800" cy="1256053"/>
          </a:xfrm>
        </p:spPr>
        <p:txBody>
          <a:bodyPr>
            <a:normAutofit/>
          </a:bodyPr>
          <a:lstStyle/>
          <a:p>
            <a:r>
              <a:rPr lang="en-US" sz="3600" dirty="0">
                <a:solidFill>
                  <a:srgbClr val="44255B"/>
                </a:solidFill>
                <a:latin typeface="Arial" panose="020B0604020202020204" pitchFamily="34" charset="0"/>
                <a:cs typeface="Arial" panose="020B0604020202020204" pitchFamily="34" charset="0"/>
              </a:rPr>
              <a:t>Unique value proposition:</a:t>
            </a:r>
            <a:endParaRPr lang="en-CA" sz="3600" dirty="0">
              <a:solidFill>
                <a:srgbClr val="44255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5C4FC24-BFF5-4808-AF8F-3CAA25DB414F}"/>
              </a:ext>
            </a:extLst>
          </p:cNvPr>
          <p:cNvSpPr>
            <a:spLocks noGrp="1"/>
          </p:cNvSpPr>
          <p:nvPr>
            <p:ph idx="1"/>
          </p:nvPr>
        </p:nvSpPr>
        <p:spPr>
          <a:xfrm>
            <a:off x="859180" y="1497941"/>
            <a:ext cx="10473640" cy="3607438"/>
          </a:xfrm>
          <a:solidFill>
            <a:schemeClr val="bg1"/>
          </a:solidFill>
        </p:spPr>
        <p:txBody>
          <a:bodyPr>
            <a:noAutofit/>
          </a:bodyPr>
          <a:lstStyle/>
          <a:p>
            <a:pPr lvl="1" defTabSz="923087">
              <a:spcBef>
                <a:spcPts val="600"/>
              </a:spcBef>
              <a:spcAft>
                <a:spcPts val="600"/>
              </a:spcAft>
              <a:buFont typeface="Arial" panose="020B0604020202020204" pitchFamily="34" charset="0"/>
              <a:buChar char="•"/>
            </a:pPr>
            <a:r>
              <a:rPr lang="en-US" sz="2800" dirty="0">
                <a:solidFill>
                  <a:schemeClr val="bg2">
                    <a:lumMod val="25000"/>
                  </a:schemeClr>
                </a:solidFill>
                <a:latin typeface="Arial" panose="020B0604020202020204" pitchFamily="34" charset="0"/>
                <a:cs typeface="Arial" panose="020B0604020202020204" pitchFamily="34" charset="0"/>
              </a:rPr>
              <a:t>Pathways</a:t>
            </a:r>
          </a:p>
          <a:p>
            <a:pPr lvl="1" defTabSz="923087">
              <a:spcBef>
                <a:spcPts val="600"/>
              </a:spcBef>
              <a:spcAft>
                <a:spcPts val="600"/>
              </a:spcAft>
              <a:buFont typeface="Arial" panose="020B0604020202020204" pitchFamily="34" charset="0"/>
              <a:buChar char="•"/>
            </a:pPr>
            <a:r>
              <a:rPr lang="en-US" sz="2800" dirty="0">
                <a:solidFill>
                  <a:schemeClr val="bg2">
                    <a:lumMod val="25000"/>
                  </a:schemeClr>
                </a:solidFill>
                <a:latin typeface="Arial" panose="020B0604020202020204" pitchFamily="34" charset="0"/>
                <a:cs typeface="Arial" panose="020B0604020202020204" pitchFamily="34" charset="0"/>
              </a:rPr>
              <a:t>Applied research</a:t>
            </a:r>
          </a:p>
          <a:p>
            <a:pPr lvl="1" defTabSz="923087">
              <a:spcBef>
                <a:spcPts val="600"/>
              </a:spcBef>
              <a:spcAft>
                <a:spcPts val="600"/>
              </a:spcAft>
              <a:buFont typeface="Arial" panose="020B0604020202020204" pitchFamily="34" charset="0"/>
              <a:buChar char="•"/>
            </a:pPr>
            <a:r>
              <a:rPr lang="en-US" sz="2800" dirty="0">
                <a:solidFill>
                  <a:schemeClr val="bg2">
                    <a:lumMod val="25000"/>
                  </a:schemeClr>
                </a:solidFill>
                <a:latin typeface="Arial" panose="020B0604020202020204" pitchFamily="34" charset="0"/>
                <a:cs typeface="Arial" panose="020B0604020202020204" pitchFamily="34" charset="0"/>
              </a:rPr>
              <a:t>Degree granting</a:t>
            </a:r>
          </a:p>
          <a:p>
            <a:pPr lvl="1" defTabSz="923087">
              <a:spcBef>
                <a:spcPts val="600"/>
              </a:spcBef>
              <a:spcAft>
                <a:spcPts val="600"/>
              </a:spcAft>
              <a:buFont typeface="Arial" panose="020B0604020202020204" pitchFamily="34" charset="0"/>
              <a:buChar char="•"/>
            </a:pPr>
            <a:r>
              <a:rPr lang="en-US" sz="2800" dirty="0">
                <a:solidFill>
                  <a:schemeClr val="bg2">
                    <a:lumMod val="25000"/>
                  </a:schemeClr>
                </a:solidFill>
                <a:latin typeface="Arial" panose="020B0604020202020204" pitchFamily="34" charset="0"/>
                <a:cs typeface="Arial" panose="020B0604020202020204" pitchFamily="34" charset="0"/>
              </a:rPr>
              <a:t>Post graduate credentials</a:t>
            </a:r>
          </a:p>
          <a:p>
            <a:pPr lvl="1" defTabSz="923087">
              <a:spcBef>
                <a:spcPts val="600"/>
              </a:spcBef>
              <a:spcAft>
                <a:spcPts val="600"/>
              </a:spcAft>
              <a:buFont typeface="Arial" panose="020B0604020202020204" pitchFamily="34" charset="0"/>
              <a:buChar char="•"/>
            </a:pPr>
            <a:r>
              <a:rPr lang="en-US" sz="2800" dirty="0">
                <a:solidFill>
                  <a:schemeClr val="bg2">
                    <a:lumMod val="25000"/>
                  </a:schemeClr>
                </a:solidFill>
                <a:latin typeface="Arial" panose="020B0604020202020204" pitchFamily="34" charset="0"/>
                <a:cs typeface="Arial" panose="020B0604020202020204" pitchFamily="34" charset="0"/>
              </a:rPr>
              <a:t>Close relationship with industry </a:t>
            </a:r>
          </a:p>
          <a:p>
            <a:pPr lvl="2" defTabSz="923087">
              <a:spcBef>
                <a:spcPts val="600"/>
              </a:spcBef>
              <a:spcAft>
                <a:spcPts val="600"/>
              </a:spcAft>
              <a:buFont typeface="Arial" panose="020B0604020202020204" pitchFamily="34" charset="0"/>
              <a:buChar char="•"/>
            </a:pPr>
            <a:r>
              <a:rPr lang="en-US" sz="2400" dirty="0">
                <a:solidFill>
                  <a:schemeClr val="bg2">
                    <a:lumMod val="25000"/>
                  </a:schemeClr>
                </a:solidFill>
                <a:latin typeface="Arial" panose="020B0604020202020204" pitchFamily="34" charset="0"/>
                <a:cs typeface="Arial" panose="020B0604020202020204" pitchFamily="34" charset="0"/>
              </a:rPr>
              <a:t>Work-integrated learning (WIL); Program Advisory Committees (PACs)</a:t>
            </a:r>
          </a:p>
          <a:p>
            <a:pPr marL="914400" lvl="2" indent="0">
              <a:lnSpc>
                <a:spcPct val="100000"/>
              </a:lnSpc>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D523CF6B-0BC5-4013-AC1D-A3AF431A88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142" y="5114164"/>
            <a:ext cx="7837715" cy="1743836"/>
          </a:xfrm>
          <a:prstGeom prst="rect">
            <a:avLst/>
          </a:prstGeom>
        </p:spPr>
      </p:pic>
    </p:spTree>
    <p:extLst>
      <p:ext uri="{BB962C8B-B14F-4D97-AF65-F5344CB8AC3E}">
        <p14:creationId xmlns:p14="http://schemas.microsoft.com/office/powerpoint/2010/main" val="247215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EB7A7C82-DF9C-47D5-9BF0-7B88279D8DD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xmlns="" id="{EE100086-ACD2-43C2-B662-9C53846C34DA}"/>
              </a:ext>
            </a:extLst>
          </p:cNvPr>
          <p:cNvSpPr>
            <a:spLocks noGrp="1"/>
          </p:cNvSpPr>
          <p:nvPr>
            <p:ph type="title"/>
          </p:nvPr>
        </p:nvSpPr>
        <p:spPr>
          <a:xfrm>
            <a:off x="5467739" y="5001478"/>
            <a:ext cx="6424218" cy="1317814"/>
          </a:xfrm>
          <a:noFill/>
        </p:spPr>
        <p:txBody>
          <a:bodyPr vert="horz" lIns="91440" tIns="45720" rIns="91440" bIns="45720" rtlCol="0" anchor="ctr">
            <a:noAutofit/>
          </a:bodyPr>
          <a:lstStyle/>
          <a:p>
            <a:r>
              <a:rPr lang="en-US" sz="6000" dirty="0">
                <a:solidFill>
                  <a:srgbClr val="FFFFFF"/>
                </a:solidFill>
                <a:latin typeface="Arial" panose="020B0604020202020204" pitchFamily="34" charset="0"/>
                <a:cs typeface="Arial" panose="020B0604020202020204" pitchFamily="34" charset="0"/>
              </a:rPr>
              <a:t>Global Context</a:t>
            </a:r>
          </a:p>
        </p:txBody>
      </p:sp>
    </p:spTree>
    <p:extLst>
      <p:ext uri="{BB962C8B-B14F-4D97-AF65-F5344CB8AC3E}">
        <p14:creationId xmlns:p14="http://schemas.microsoft.com/office/powerpoint/2010/main" val="23286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1BC1644A-756E-421F-8833-FDC1B8237CA9}"/>
              </a:ext>
            </a:extLst>
          </p:cNvPr>
          <p:cNvPicPr>
            <a:picLocks noGrp="1" noChangeAspect="1"/>
          </p:cNvPicPr>
          <p:nvPr>
            <p:ph idx="1"/>
          </p:nvPr>
        </p:nvPicPr>
        <p:blipFill>
          <a:blip r:embed="rId3"/>
          <a:stretch>
            <a:fillRect/>
          </a:stretch>
        </p:blipFill>
        <p:spPr>
          <a:xfrm>
            <a:off x="1610793" y="-1684422"/>
            <a:ext cx="8970413" cy="15955378"/>
          </a:xfrm>
          <a:prstGeom prst="rect">
            <a:avLst/>
          </a:prstGeom>
        </p:spPr>
      </p:pic>
    </p:spTree>
    <p:extLst>
      <p:ext uri="{BB962C8B-B14F-4D97-AF65-F5344CB8AC3E}">
        <p14:creationId xmlns:p14="http://schemas.microsoft.com/office/powerpoint/2010/main" val="80679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1611B1-B94E-4C30-AFC0-AAF24BAEBC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2487" y="0"/>
            <a:ext cx="9147025" cy="6858000"/>
          </a:xfrm>
          <a:prstGeom prst="rect">
            <a:avLst/>
          </a:prstGeom>
        </p:spPr>
      </p:pic>
    </p:spTree>
    <p:extLst>
      <p:ext uri="{BB962C8B-B14F-4D97-AF65-F5344CB8AC3E}">
        <p14:creationId xmlns:p14="http://schemas.microsoft.com/office/powerpoint/2010/main" val="339093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3644</Words>
  <Application>Microsoft Macintosh PowerPoint</Application>
  <PresentationFormat>Widescreen</PresentationFormat>
  <Paragraphs>308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Mangal</vt:lpstr>
      <vt:lpstr>Office Theme</vt:lpstr>
      <vt:lpstr>PowerPoint Presentation</vt:lpstr>
      <vt:lpstr> Outline </vt:lpstr>
      <vt:lpstr>PowerPoint Presentation</vt:lpstr>
      <vt:lpstr>PowerPoint Presentation</vt:lpstr>
      <vt:lpstr>PowerPoint Presentation</vt:lpstr>
      <vt:lpstr>Unique value proposition:</vt:lpstr>
      <vt:lpstr>Global Context</vt:lpstr>
      <vt:lpstr>PowerPoint Presentation</vt:lpstr>
      <vt:lpstr>PowerPoint Presentation</vt:lpstr>
      <vt:lpstr>Job loss to automation: wild predictions!</vt:lpstr>
      <vt:lpstr>PowerPoint Presentation</vt:lpstr>
      <vt:lpstr>PowerPoint Presentation</vt:lpstr>
      <vt:lpstr>Global Trends and Challenges</vt:lpstr>
      <vt:lpstr>Global Trends and Challenges cont.</vt:lpstr>
      <vt:lpstr>PowerPoint Presentation</vt:lpstr>
      <vt:lpstr>PowerPoint Presentation</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Global Trends and Challenges cont.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Jurkovic</dc:creator>
  <cp:lastModifiedBy>Microsoft Office User</cp:lastModifiedBy>
  <cp:revision>54</cp:revision>
  <cp:lastPrinted>2018-09-20T15:05:59Z</cp:lastPrinted>
  <dcterms:created xsi:type="dcterms:W3CDTF">2018-09-12T15:39:27Z</dcterms:created>
  <dcterms:modified xsi:type="dcterms:W3CDTF">2019-01-27T02:50:12Z</dcterms:modified>
</cp:coreProperties>
</file>