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1" r:id="rId2"/>
    <p:sldId id="267" r:id="rId3"/>
    <p:sldId id="258" r:id="rId4"/>
    <p:sldId id="257" r:id="rId5"/>
    <p:sldId id="259" r:id="rId6"/>
    <p:sldId id="272" r:id="rId7"/>
    <p:sldId id="271" r:id="rId8"/>
    <p:sldId id="260" r:id="rId9"/>
    <p:sldId id="263" r:id="rId10"/>
    <p:sldId id="270"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4" autoAdjust="0"/>
    <p:restoredTop sz="86749" autoAdjust="0"/>
  </p:normalViewPr>
  <p:slideViewPr>
    <p:cSldViewPr snapToGrid="0">
      <p:cViewPr varScale="1">
        <p:scale>
          <a:sx n="65" d="100"/>
          <a:sy n="65" d="100"/>
        </p:scale>
        <p:origin x="688" y="200"/>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3D7A2-6360-43D2-8F1C-E0B4D077E6E9}" type="datetimeFigureOut">
              <a:rPr lang="en-US" smtClean="0"/>
              <a:t>9/25/18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3D8A8-FB3B-40E3-8557-FD948C038F72}" type="slidenum">
              <a:rPr lang="en-US" smtClean="0"/>
              <a:t>‹#›</a:t>
            </a:fld>
            <a:endParaRPr lang="en-US"/>
          </a:p>
        </p:txBody>
      </p:sp>
    </p:spTree>
    <p:extLst>
      <p:ext uri="{BB962C8B-B14F-4D97-AF65-F5344CB8AC3E}">
        <p14:creationId xmlns:p14="http://schemas.microsoft.com/office/powerpoint/2010/main" val="535167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jkempster@pima.edu"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mailto:rfoth@pima.edu" TargetMode="External"/><Relationship Id="rId4" Type="http://schemas.openxmlformats.org/officeDocument/2006/relationships/hyperlink" Target="mailto:mamick1@pima.ed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joining</a:t>
            </a:r>
            <a:r>
              <a:rPr lang="en-US" baseline="0" dirty="0"/>
              <a:t> me!</a:t>
            </a:r>
          </a:p>
          <a:p>
            <a:endParaRPr lang="en-US" baseline="0" dirty="0"/>
          </a:p>
          <a:p>
            <a:r>
              <a:rPr lang="en-US" baseline="0" dirty="0"/>
              <a:t>My name is Lindsay and I will introduce you to QM@YC and what it might mean to you.  When I was considering the theme of this conference, Changing Perspectives, I realized the perspectives I see changing are those of our professors who teach online and blended.  I would like to tell you our Quality Matters story...</a:t>
            </a:r>
          </a:p>
          <a:p>
            <a:endParaRPr lang="en-US" baseline="0" dirty="0"/>
          </a:p>
          <a:p>
            <a:r>
              <a:rPr lang="en-US" baseline="0" dirty="0"/>
              <a:t>Ready to begin?</a:t>
            </a:r>
            <a:endParaRPr lang="en-US" dirty="0"/>
          </a:p>
        </p:txBody>
      </p:sp>
      <p:sp>
        <p:nvSpPr>
          <p:cNvPr id="4" name="Slide Number Placeholder 3"/>
          <p:cNvSpPr>
            <a:spLocks noGrp="1"/>
          </p:cNvSpPr>
          <p:nvPr>
            <p:ph type="sldNum" sz="quarter" idx="10"/>
          </p:nvPr>
        </p:nvSpPr>
        <p:spPr/>
        <p:txBody>
          <a:bodyPr/>
          <a:lstStyle/>
          <a:p>
            <a:fld id="{B2C25B80-2364-C04B-B06F-FB3B57527ACD}" type="slidenum">
              <a:rPr lang="en-US" smtClean="0"/>
              <a:t>1</a:t>
            </a:fld>
            <a:endParaRPr lang="en-US"/>
          </a:p>
        </p:txBody>
      </p:sp>
    </p:spTree>
    <p:extLst>
      <p:ext uri="{BB962C8B-B14F-4D97-AF65-F5344CB8AC3E}">
        <p14:creationId xmlns:p14="http://schemas.microsoft.com/office/powerpoint/2010/main" val="2916921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Pima Community College: </a:t>
            </a:r>
          </a:p>
          <a:p>
            <a:r>
              <a:rPr lang="en-US" sz="1200" b="0" kern="1200" dirty="0">
                <a:solidFill>
                  <a:schemeClr val="tx1"/>
                </a:solidFill>
                <a:effectLst/>
                <a:latin typeface="+mn-lt"/>
                <a:ea typeface="+mn-ea"/>
                <a:cs typeface="+mn-cs"/>
              </a:rPr>
              <a:t>Janice </a:t>
            </a:r>
            <a:r>
              <a:rPr lang="en-US" sz="1200" b="0" kern="1200" dirty="0" err="1">
                <a:solidFill>
                  <a:schemeClr val="tx1"/>
                </a:solidFill>
                <a:effectLst/>
                <a:latin typeface="+mn-lt"/>
                <a:ea typeface="+mn-ea"/>
                <a:cs typeface="+mn-cs"/>
              </a:rPr>
              <a:t>Kempster</a:t>
            </a:r>
            <a:r>
              <a:rPr lang="en-US" sz="1200" b="0" kern="1200" dirty="0">
                <a:solidFill>
                  <a:schemeClr val="tx1"/>
                </a:solidFill>
                <a:effectLst/>
                <a:latin typeface="+mn-lt"/>
                <a:ea typeface="+mn-ea"/>
                <a:cs typeface="+mn-cs"/>
              </a:rPr>
              <a:t> - </a:t>
            </a:r>
            <a:r>
              <a:rPr lang="en-US" sz="1200" b="0" u="none" strike="noStrike" kern="1200" dirty="0">
                <a:solidFill>
                  <a:schemeClr val="tx1"/>
                </a:solidFill>
                <a:effectLst/>
                <a:latin typeface="+mn-lt"/>
                <a:ea typeface="+mn-ea"/>
                <a:cs typeface="+mn-cs"/>
                <a:hlinkClick r:id="rId3"/>
              </a:rPr>
              <a:t>jkempster@pima.edu</a:t>
            </a:r>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Michael Amick - </a:t>
            </a:r>
            <a:r>
              <a:rPr lang="en-US" sz="1200" b="0" u="none" strike="noStrike" kern="1200" dirty="0">
                <a:solidFill>
                  <a:schemeClr val="tx1"/>
                </a:solidFill>
                <a:effectLst/>
                <a:latin typeface="+mn-lt"/>
                <a:ea typeface="+mn-ea"/>
                <a:cs typeface="+mn-cs"/>
                <a:hlinkClick r:id="rId4"/>
              </a:rPr>
              <a:t>mamick1@pima.edu</a:t>
            </a:r>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Robert </a:t>
            </a:r>
            <a:r>
              <a:rPr lang="en-US" sz="1200" b="0" kern="1200" dirty="0" err="1">
                <a:solidFill>
                  <a:schemeClr val="tx1"/>
                </a:solidFill>
                <a:effectLst/>
                <a:latin typeface="+mn-lt"/>
                <a:ea typeface="+mn-ea"/>
                <a:cs typeface="+mn-cs"/>
              </a:rPr>
              <a:t>Foth</a:t>
            </a:r>
            <a:r>
              <a:rPr lang="en-US" sz="1200" b="0" kern="1200" dirty="0">
                <a:solidFill>
                  <a:schemeClr val="tx1"/>
                </a:solidFill>
                <a:effectLst/>
                <a:latin typeface="+mn-lt"/>
                <a:ea typeface="+mn-ea"/>
                <a:cs typeface="+mn-cs"/>
              </a:rPr>
              <a:t> - </a:t>
            </a:r>
            <a:r>
              <a:rPr lang="en-US" sz="1200" b="0" u="none" strike="noStrike" kern="1200" dirty="0">
                <a:solidFill>
                  <a:schemeClr val="tx1"/>
                </a:solidFill>
                <a:effectLst/>
                <a:latin typeface="+mn-lt"/>
                <a:ea typeface="+mn-ea"/>
                <a:cs typeface="+mn-cs"/>
                <a:hlinkClick r:id="rId5"/>
              </a:rPr>
              <a:t>rfoth@pima.edu</a:t>
            </a:r>
            <a:endParaRPr lang="en-US" dirty="0"/>
          </a:p>
        </p:txBody>
      </p:sp>
      <p:sp>
        <p:nvSpPr>
          <p:cNvPr id="4" name="Slide Number Placeholder 3"/>
          <p:cNvSpPr>
            <a:spLocks noGrp="1"/>
          </p:cNvSpPr>
          <p:nvPr>
            <p:ph type="sldNum" sz="quarter" idx="10"/>
          </p:nvPr>
        </p:nvSpPr>
        <p:spPr/>
        <p:txBody>
          <a:bodyPr/>
          <a:lstStyle/>
          <a:p>
            <a:fld id="{B2C25B80-2364-C04B-B06F-FB3B57527ACD}" type="slidenum">
              <a:rPr lang="en-US" smtClean="0"/>
              <a:t>3</a:t>
            </a:fld>
            <a:endParaRPr lang="en-US"/>
          </a:p>
        </p:txBody>
      </p:sp>
    </p:spTree>
    <p:extLst>
      <p:ext uri="{BB962C8B-B14F-4D97-AF65-F5344CB8AC3E}">
        <p14:creationId xmlns:p14="http://schemas.microsoft.com/office/powerpoint/2010/main" val="123733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marR="5080" indent="0">
              <a:buFont typeface="Arial" panose="020B0604020202020204" pitchFamily="34" charset="0"/>
              <a:buNone/>
            </a:pPr>
            <a:r>
              <a:rPr lang="en-US" spc="-5" dirty="0">
                <a:cs typeface="Calibri"/>
              </a:rPr>
              <a:t>What is Quality Matters?  That is the question, isn’t it?</a:t>
            </a:r>
          </a:p>
          <a:p>
            <a:pPr marL="12700" marR="5080" indent="0">
              <a:buFont typeface="Arial" panose="020B0604020202020204" pitchFamily="34" charset="0"/>
              <a:buNone/>
            </a:pPr>
            <a:endParaRPr lang="en-US" spc="-5" dirty="0">
              <a:cs typeface="Calibri"/>
            </a:endParaRPr>
          </a:p>
          <a:p>
            <a:pPr marL="12700" marR="5080" indent="0">
              <a:buFont typeface="Arial" panose="020B0604020202020204" pitchFamily="34" charset="0"/>
              <a:buNone/>
            </a:pPr>
            <a:r>
              <a:rPr lang="en-US" spc="-5" dirty="0">
                <a:cs typeface="Calibri"/>
              </a:rPr>
              <a:t>It is a</a:t>
            </a:r>
            <a:r>
              <a:rPr lang="en-US" spc="-5" baseline="0" dirty="0">
                <a:cs typeface="Calibri"/>
              </a:rPr>
              <a:t> number of things all having to do with how we through our courses interact with our online and hybrid students:</a:t>
            </a:r>
            <a:endParaRPr lang="en-US" spc="-5" dirty="0">
              <a:cs typeface="Calibri"/>
            </a:endParaRPr>
          </a:p>
          <a:p>
            <a:pPr marL="298450" marR="5080" indent="-285750">
              <a:buFont typeface="Arial" panose="020B0604020202020204" pitchFamily="34" charset="0"/>
              <a:buChar char="•"/>
            </a:pPr>
            <a:endParaRPr lang="en-US" spc="-5" dirty="0">
              <a:cs typeface="Calibri"/>
            </a:endParaRPr>
          </a:p>
          <a:p>
            <a:pPr marL="298450" marR="5080" indent="-285750">
              <a:buFont typeface="Arial" panose="020B0604020202020204" pitchFamily="34" charset="0"/>
              <a:buChar char="•"/>
            </a:pPr>
            <a:r>
              <a:rPr lang="en-US" spc="-5" dirty="0">
                <a:cs typeface="Calibri"/>
              </a:rPr>
              <a:t>A </a:t>
            </a:r>
            <a:r>
              <a:rPr lang="en-US" spc="-10" dirty="0">
                <a:cs typeface="Calibri"/>
              </a:rPr>
              <a:t>set </a:t>
            </a:r>
            <a:r>
              <a:rPr lang="en-US" dirty="0">
                <a:cs typeface="Calibri"/>
              </a:rPr>
              <a:t>of </a:t>
            </a:r>
            <a:r>
              <a:rPr lang="en-US" spc="-5" dirty="0">
                <a:cs typeface="Calibri"/>
              </a:rPr>
              <a:t>Standards (Rubric) </a:t>
            </a:r>
            <a:r>
              <a:rPr lang="en-US" spc="-15" dirty="0">
                <a:cs typeface="Calibri"/>
              </a:rPr>
              <a:t>for </a:t>
            </a:r>
            <a:r>
              <a:rPr lang="en-US" spc="5" dirty="0">
                <a:cs typeface="Calibri"/>
              </a:rPr>
              <a:t>the </a:t>
            </a:r>
            <a:r>
              <a:rPr lang="en-US" dirty="0">
                <a:cs typeface="Calibri"/>
              </a:rPr>
              <a:t>design of online and</a:t>
            </a:r>
            <a:r>
              <a:rPr lang="en-US" spc="-165" dirty="0">
                <a:cs typeface="Calibri"/>
              </a:rPr>
              <a:t> </a:t>
            </a:r>
            <a:r>
              <a:rPr lang="en-US" spc="5" dirty="0">
                <a:cs typeface="Calibri"/>
              </a:rPr>
              <a:t>blended </a:t>
            </a:r>
            <a:r>
              <a:rPr lang="en-US" spc="-10" dirty="0">
                <a:cs typeface="Calibri"/>
              </a:rPr>
              <a:t>courses</a:t>
            </a:r>
            <a:endParaRPr lang="en-US" spc="0" dirty="0">
              <a:cs typeface="Calibri"/>
            </a:endParaRPr>
          </a:p>
          <a:p>
            <a:pPr marL="298450" marR="5080" indent="-285750">
              <a:buFont typeface="Arial" panose="020B0604020202020204" pitchFamily="34" charset="0"/>
              <a:buChar char="•"/>
            </a:pPr>
            <a:r>
              <a:rPr lang="en-US" dirty="0">
                <a:cs typeface="Calibri"/>
              </a:rPr>
              <a:t>A </a:t>
            </a:r>
            <a:r>
              <a:rPr lang="en-US" spc="5" dirty="0">
                <a:cs typeface="Calibri"/>
              </a:rPr>
              <a:t>peer </a:t>
            </a:r>
            <a:r>
              <a:rPr lang="en-US" spc="-5" dirty="0">
                <a:cs typeface="Calibri"/>
              </a:rPr>
              <a:t>review </a:t>
            </a:r>
            <a:r>
              <a:rPr lang="en-US" spc="-10" dirty="0">
                <a:cs typeface="Calibri"/>
              </a:rPr>
              <a:t>process </a:t>
            </a:r>
            <a:r>
              <a:rPr lang="en-US" spc="-5" dirty="0">
                <a:cs typeface="Calibri"/>
              </a:rPr>
              <a:t>(faculty </a:t>
            </a:r>
            <a:r>
              <a:rPr lang="en-US" spc="-10" dirty="0">
                <a:cs typeface="Calibri"/>
              </a:rPr>
              <a:t>for </a:t>
            </a:r>
            <a:r>
              <a:rPr lang="en-US" spc="-5" dirty="0">
                <a:cs typeface="Calibri"/>
              </a:rPr>
              <a:t>faculty) </a:t>
            </a:r>
            <a:r>
              <a:rPr lang="en-US" spc="-15" dirty="0">
                <a:cs typeface="Calibri"/>
              </a:rPr>
              <a:t>for </a:t>
            </a:r>
            <a:r>
              <a:rPr lang="en-US" spc="-5" dirty="0">
                <a:cs typeface="Calibri"/>
              </a:rPr>
              <a:t>reviewing</a:t>
            </a:r>
            <a:r>
              <a:rPr lang="en-US" spc="-220" dirty="0">
                <a:cs typeface="Calibri"/>
              </a:rPr>
              <a:t> </a:t>
            </a:r>
            <a:r>
              <a:rPr lang="en-US" dirty="0">
                <a:cs typeface="Calibri"/>
              </a:rPr>
              <a:t>and  </a:t>
            </a:r>
            <a:r>
              <a:rPr lang="en-US" spc="-5" dirty="0">
                <a:cs typeface="Calibri"/>
              </a:rPr>
              <a:t>improving </a:t>
            </a:r>
            <a:r>
              <a:rPr lang="en-US" dirty="0">
                <a:cs typeface="Calibri"/>
              </a:rPr>
              <a:t>online and </a:t>
            </a:r>
            <a:r>
              <a:rPr lang="en-US" spc="5" dirty="0">
                <a:cs typeface="Calibri"/>
              </a:rPr>
              <a:t>blended</a:t>
            </a:r>
            <a:r>
              <a:rPr lang="en-US" spc="-170" dirty="0">
                <a:cs typeface="Calibri"/>
              </a:rPr>
              <a:t> </a:t>
            </a:r>
            <a:r>
              <a:rPr lang="en-US" spc="-10" dirty="0">
                <a:cs typeface="Calibri"/>
              </a:rPr>
              <a:t>courses</a:t>
            </a:r>
            <a:endParaRPr lang="en-US" spc="0" dirty="0">
              <a:cs typeface="Calibri"/>
            </a:endParaRPr>
          </a:p>
          <a:p>
            <a:pPr marL="298450" marR="5080" indent="-285750">
              <a:buFont typeface="Arial" panose="020B0604020202020204" pitchFamily="34" charset="0"/>
              <a:buChar char="•"/>
            </a:pPr>
            <a:r>
              <a:rPr lang="en-US" dirty="0">
                <a:cs typeface="Calibri"/>
              </a:rPr>
              <a:t>A </a:t>
            </a:r>
            <a:r>
              <a:rPr lang="en-US" spc="-15" dirty="0">
                <a:cs typeface="Calibri"/>
              </a:rPr>
              <a:t>course </a:t>
            </a:r>
            <a:r>
              <a:rPr lang="en-US" spc="-5" dirty="0">
                <a:cs typeface="Calibri"/>
              </a:rPr>
              <a:t>development tool </a:t>
            </a:r>
            <a:r>
              <a:rPr lang="en-US" spc="-15" dirty="0">
                <a:cs typeface="Calibri"/>
              </a:rPr>
              <a:t>for </a:t>
            </a:r>
            <a:r>
              <a:rPr lang="en-US" spc="-5" dirty="0">
                <a:cs typeface="Calibri"/>
              </a:rPr>
              <a:t>faculty </a:t>
            </a:r>
            <a:r>
              <a:rPr lang="en-US" dirty="0">
                <a:cs typeface="Calibri"/>
              </a:rPr>
              <a:t>and</a:t>
            </a:r>
            <a:r>
              <a:rPr lang="en-US" spc="-150" dirty="0">
                <a:cs typeface="Calibri"/>
              </a:rPr>
              <a:t> </a:t>
            </a:r>
            <a:r>
              <a:rPr lang="en-US" dirty="0">
                <a:cs typeface="Calibri"/>
              </a:rPr>
              <a:t>instructional </a:t>
            </a:r>
            <a:r>
              <a:rPr lang="en-US" spc="-5" dirty="0">
                <a:cs typeface="Calibri"/>
              </a:rPr>
              <a:t>development</a:t>
            </a:r>
            <a:r>
              <a:rPr lang="en-US" spc="-105" dirty="0">
                <a:cs typeface="Calibri"/>
              </a:rPr>
              <a:t> </a:t>
            </a:r>
            <a:r>
              <a:rPr lang="en-US" spc="-20" dirty="0">
                <a:cs typeface="Calibri"/>
              </a:rPr>
              <a:t>staff</a:t>
            </a:r>
            <a:endParaRPr lang="en-US" dirty="0">
              <a:cs typeface="Calibri"/>
            </a:endParaRPr>
          </a:p>
          <a:p>
            <a:pPr marL="298450" indent="-285750">
              <a:spcBef>
                <a:spcPts val="575"/>
              </a:spcBef>
              <a:buFont typeface="Arial" panose="020B0604020202020204" pitchFamily="34" charset="0"/>
              <a:buChar char="•"/>
            </a:pPr>
            <a:r>
              <a:rPr lang="en-US" spc="-5" dirty="0">
                <a:cs typeface="Calibri"/>
              </a:rPr>
              <a:t>A </a:t>
            </a:r>
            <a:r>
              <a:rPr lang="en-US" spc="-10" dirty="0">
                <a:cs typeface="Calibri"/>
              </a:rPr>
              <a:t>professional </a:t>
            </a:r>
            <a:r>
              <a:rPr lang="en-US" spc="-5" dirty="0">
                <a:cs typeface="Calibri"/>
              </a:rPr>
              <a:t>development</a:t>
            </a:r>
            <a:r>
              <a:rPr lang="en-US" spc="-65" dirty="0">
                <a:cs typeface="Calibri"/>
              </a:rPr>
              <a:t> </a:t>
            </a:r>
            <a:r>
              <a:rPr lang="en-US" dirty="0">
                <a:cs typeface="Calibri"/>
              </a:rPr>
              <a:t>opportunity</a:t>
            </a:r>
          </a:p>
          <a:p>
            <a:pPr marL="298450" marR="561975" indent="-285750">
              <a:spcBef>
                <a:spcPts val="575"/>
              </a:spcBef>
              <a:buFont typeface="Arial" panose="020B0604020202020204" pitchFamily="34" charset="0"/>
              <a:buChar char="•"/>
              <a:tabLst>
                <a:tab pos="186690" algn="l"/>
              </a:tabLst>
            </a:pPr>
            <a:r>
              <a:rPr lang="en-US" dirty="0">
                <a:cs typeface="Calibri"/>
              </a:rPr>
              <a:t>An opportunity </a:t>
            </a:r>
            <a:r>
              <a:rPr lang="en-US" spc="-10" dirty="0">
                <a:cs typeface="Calibri"/>
              </a:rPr>
              <a:t>to </a:t>
            </a:r>
            <a:r>
              <a:rPr lang="en-US" spc="-5" dirty="0">
                <a:cs typeface="Calibri"/>
              </a:rPr>
              <a:t>participate </a:t>
            </a:r>
            <a:r>
              <a:rPr lang="en-US" dirty="0">
                <a:cs typeface="Calibri"/>
              </a:rPr>
              <a:t>in a community </a:t>
            </a:r>
            <a:r>
              <a:rPr lang="en-US" spc="-5" dirty="0">
                <a:cs typeface="Calibri"/>
              </a:rPr>
              <a:t>dedicated</a:t>
            </a:r>
            <a:r>
              <a:rPr lang="en-US" spc="-265" dirty="0">
                <a:cs typeface="Calibri"/>
              </a:rPr>
              <a:t> </a:t>
            </a:r>
            <a:r>
              <a:rPr lang="en-US" spc="-10" dirty="0">
                <a:cs typeface="Calibri"/>
              </a:rPr>
              <a:t>to  </a:t>
            </a:r>
            <a:r>
              <a:rPr lang="en-US" dirty="0">
                <a:cs typeface="Calibri"/>
              </a:rPr>
              <a:t>quality in online</a:t>
            </a:r>
            <a:r>
              <a:rPr lang="en-US" spc="-125" dirty="0">
                <a:cs typeface="Calibri"/>
              </a:rPr>
              <a:t> </a:t>
            </a:r>
            <a:r>
              <a:rPr lang="en-US" spc="-10" dirty="0">
                <a:cs typeface="Calibri"/>
              </a:rPr>
              <a:t>courses</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B2C25B80-2364-C04B-B06F-FB3B57527ACD}" type="slidenum">
              <a:rPr lang="en-US" smtClean="0"/>
              <a:t>4</a:t>
            </a:fld>
            <a:endParaRPr lang="en-US"/>
          </a:p>
        </p:txBody>
      </p:sp>
    </p:spTree>
    <p:extLst>
      <p:ext uri="{BB962C8B-B14F-4D97-AF65-F5344CB8AC3E}">
        <p14:creationId xmlns:p14="http://schemas.microsoft.com/office/powerpoint/2010/main" val="171410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things I learned a long time ago was the human brain does not operate well in the negative.  For example, the last time you told a toddler NOT</a:t>
            </a:r>
            <a:r>
              <a:rPr lang="en-US" baseline="0" dirty="0"/>
              <a:t> to touch a hot stove, what was the first thing he or she wanted to do?  Touch!</a:t>
            </a:r>
          </a:p>
          <a:p>
            <a:endParaRPr lang="en-US" baseline="0" dirty="0"/>
          </a:p>
          <a:p>
            <a:r>
              <a:rPr lang="en-US" baseline="0" dirty="0"/>
              <a:t>When a person is walking a narrow ledge, they are told NOT to look down</a:t>
            </a:r>
            <a:r>
              <a:rPr lang="mr-IN" baseline="0" dirty="0"/>
              <a:t>…</a:t>
            </a:r>
            <a:r>
              <a:rPr lang="en-US" baseline="0" dirty="0"/>
              <a:t> and they surely look!</a:t>
            </a:r>
          </a:p>
          <a:p>
            <a:endParaRPr lang="en-US" baseline="0" dirty="0"/>
          </a:p>
          <a:p>
            <a:r>
              <a:rPr lang="en-US" baseline="0" dirty="0"/>
              <a:t>Knowing this, I am knowingly entering the “NOT” zone </a:t>
            </a:r>
            <a:r>
              <a:rPr lang="mr-IN" baseline="0" dirty="0"/>
              <a:t>–</a:t>
            </a:r>
            <a:r>
              <a:rPr lang="en-US" baseline="0" dirty="0"/>
              <a:t>  and watch for the positive spins</a:t>
            </a:r>
            <a:r>
              <a:rPr lang="mr-IN" baseline="0" dirty="0"/>
              <a:t>…</a:t>
            </a:r>
            <a:endParaRPr lang="en-US" baseline="0" dirty="0"/>
          </a:p>
          <a:p>
            <a:endParaRPr lang="en-US" baseline="0" dirty="0"/>
          </a:p>
          <a:p>
            <a:r>
              <a:rPr lang="en-US" baseline="0" dirty="0"/>
              <a:t>Quality Matters is:</a:t>
            </a:r>
          </a:p>
          <a:p>
            <a:endParaRPr lang="en-US" baseline="0" dirty="0"/>
          </a:p>
          <a:p>
            <a:pPr marL="22225" marR="2313305" indent="-9525">
              <a:lnSpc>
                <a:spcPts val="2810"/>
              </a:lnSpc>
            </a:pPr>
            <a:r>
              <a:rPr lang="en-US" spc="-5" dirty="0">
                <a:cs typeface="Arial"/>
              </a:rPr>
              <a:t>•</a:t>
            </a:r>
            <a:r>
              <a:rPr lang="en-US" spc="-5" dirty="0">
                <a:cs typeface="Calibri"/>
              </a:rPr>
              <a:t>Not about an individual </a:t>
            </a:r>
            <a:r>
              <a:rPr lang="en-US" spc="-10" dirty="0">
                <a:cs typeface="Calibri"/>
              </a:rPr>
              <a:t>instructor  </a:t>
            </a:r>
          </a:p>
          <a:p>
            <a:pPr marL="587375" marR="2313305">
              <a:lnSpc>
                <a:spcPts val="2810"/>
              </a:lnSpc>
            </a:pPr>
            <a:r>
              <a:rPr lang="en-US" spc="-20" dirty="0">
                <a:cs typeface="Calibri"/>
              </a:rPr>
              <a:t>(it’s </a:t>
            </a:r>
            <a:r>
              <a:rPr lang="en-US" spc="-5" dirty="0">
                <a:cs typeface="Calibri"/>
              </a:rPr>
              <a:t>about </a:t>
            </a:r>
            <a:r>
              <a:rPr lang="en-US" b="1" spc="-10" dirty="0">
                <a:cs typeface="Calibri"/>
              </a:rPr>
              <a:t>the</a:t>
            </a:r>
            <a:r>
              <a:rPr lang="en-US" b="1" spc="25" dirty="0">
                <a:cs typeface="Calibri"/>
              </a:rPr>
              <a:t> </a:t>
            </a:r>
            <a:r>
              <a:rPr lang="en-US" b="1" spc="-20" dirty="0">
                <a:cs typeface="Calibri"/>
              </a:rPr>
              <a:t>course</a:t>
            </a:r>
            <a:r>
              <a:rPr lang="en-US" spc="-20" dirty="0">
                <a:cs typeface="Calibri"/>
              </a:rPr>
              <a:t>)</a:t>
            </a:r>
            <a:endParaRPr lang="en-US" dirty="0">
              <a:cs typeface="Calibri"/>
            </a:endParaRPr>
          </a:p>
          <a:p>
            <a:pPr>
              <a:spcBef>
                <a:spcPts val="10"/>
              </a:spcBef>
            </a:pPr>
            <a:endParaRPr lang="en-US" dirty="0">
              <a:cs typeface="Times New Roman"/>
            </a:endParaRPr>
          </a:p>
          <a:p>
            <a:pPr marL="12700" marR="3032125">
              <a:lnSpc>
                <a:spcPts val="2810"/>
              </a:lnSpc>
            </a:pPr>
            <a:r>
              <a:rPr lang="en-US" spc="-5" dirty="0">
                <a:cs typeface="Arial"/>
              </a:rPr>
              <a:t>•</a:t>
            </a:r>
            <a:r>
              <a:rPr lang="en-US" spc="-5" dirty="0">
                <a:cs typeface="Calibri"/>
              </a:rPr>
              <a:t>Not about </a:t>
            </a:r>
            <a:r>
              <a:rPr lang="en-US" spc="-10" dirty="0">
                <a:cs typeface="Calibri"/>
              </a:rPr>
              <a:t>faculty </a:t>
            </a:r>
            <a:r>
              <a:rPr lang="en-US" spc="-15" dirty="0">
                <a:cs typeface="Calibri"/>
              </a:rPr>
              <a:t>evaluation </a:t>
            </a:r>
          </a:p>
          <a:p>
            <a:pPr marL="587375" marR="3032125">
              <a:lnSpc>
                <a:spcPts val="2810"/>
              </a:lnSpc>
            </a:pPr>
            <a:r>
              <a:rPr lang="en-US" spc="-20" dirty="0">
                <a:cs typeface="Calibri"/>
              </a:rPr>
              <a:t>(it’s a</a:t>
            </a:r>
            <a:r>
              <a:rPr lang="en-US" spc="-5" dirty="0">
                <a:cs typeface="Calibri"/>
              </a:rPr>
              <a:t>bout </a:t>
            </a:r>
            <a:r>
              <a:rPr lang="en-US" b="1" spc="-20" dirty="0">
                <a:cs typeface="Calibri"/>
              </a:rPr>
              <a:t>course</a:t>
            </a:r>
            <a:r>
              <a:rPr lang="en-US" b="1" spc="45" dirty="0">
                <a:cs typeface="Calibri"/>
              </a:rPr>
              <a:t> </a:t>
            </a:r>
            <a:r>
              <a:rPr lang="en-US" b="1" spc="-5" dirty="0">
                <a:cs typeface="Calibri"/>
              </a:rPr>
              <a:t>quality</a:t>
            </a:r>
            <a:r>
              <a:rPr lang="en-US" spc="-5" dirty="0">
                <a:cs typeface="Calibri"/>
              </a:rPr>
              <a:t>)</a:t>
            </a:r>
            <a:endParaRPr lang="en-US" dirty="0">
              <a:cs typeface="Calibri"/>
            </a:endParaRPr>
          </a:p>
          <a:p>
            <a:pPr>
              <a:spcBef>
                <a:spcPts val="35"/>
              </a:spcBef>
            </a:pPr>
            <a:endParaRPr lang="en-US" dirty="0">
              <a:cs typeface="Times New Roman"/>
            </a:endParaRPr>
          </a:p>
          <a:p>
            <a:pPr marL="12700">
              <a:lnSpc>
                <a:spcPts val="2965"/>
              </a:lnSpc>
            </a:pPr>
            <a:r>
              <a:rPr lang="en-US" spc="-5" dirty="0">
                <a:cs typeface="Arial"/>
              </a:rPr>
              <a:t>•</a:t>
            </a:r>
            <a:r>
              <a:rPr lang="en-US" spc="-5" dirty="0">
                <a:cs typeface="Calibri"/>
              </a:rPr>
              <a:t>Not about</a:t>
            </a:r>
            <a:r>
              <a:rPr lang="en-US" spc="-25" dirty="0">
                <a:cs typeface="Calibri"/>
              </a:rPr>
              <a:t> </a:t>
            </a:r>
            <a:r>
              <a:rPr lang="en-US" spc="-10" dirty="0">
                <a:cs typeface="Calibri"/>
              </a:rPr>
              <a:t>judgment</a:t>
            </a:r>
            <a:endParaRPr lang="en-US" dirty="0">
              <a:cs typeface="Calibri"/>
            </a:endParaRPr>
          </a:p>
          <a:p>
            <a:pPr marL="587375">
              <a:lnSpc>
                <a:spcPts val="2965"/>
              </a:lnSpc>
            </a:pPr>
            <a:r>
              <a:rPr lang="en-US" spc="-20" dirty="0">
                <a:cs typeface="Calibri"/>
              </a:rPr>
              <a:t>(it’s </a:t>
            </a:r>
            <a:r>
              <a:rPr lang="en-US" spc="-5" dirty="0">
                <a:cs typeface="Calibri"/>
              </a:rPr>
              <a:t>about </a:t>
            </a:r>
            <a:r>
              <a:rPr lang="en-US" b="1" spc="-5" dirty="0">
                <a:cs typeface="Calibri"/>
              </a:rPr>
              <a:t>diagnosis </a:t>
            </a:r>
            <a:r>
              <a:rPr lang="en-US" spc="-5" dirty="0">
                <a:cs typeface="Calibri"/>
              </a:rPr>
              <a:t>and</a:t>
            </a:r>
            <a:r>
              <a:rPr lang="en-US" spc="35" dirty="0">
                <a:cs typeface="Calibri"/>
              </a:rPr>
              <a:t> </a:t>
            </a:r>
            <a:r>
              <a:rPr lang="en-US" b="1" spc="-15" dirty="0">
                <a:cs typeface="Calibri"/>
              </a:rPr>
              <a:t>improvement)</a:t>
            </a:r>
          </a:p>
          <a:p>
            <a:pPr marL="587375">
              <a:lnSpc>
                <a:spcPts val="2965"/>
              </a:lnSpc>
            </a:pPr>
            <a:endParaRPr lang="en-US" dirty="0">
              <a:cs typeface="Calibri"/>
            </a:endParaRPr>
          </a:p>
          <a:p>
            <a:pPr marL="12700">
              <a:lnSpc>
                <a:spcPts val="2965"/>
              </a:lnSpc>
              <a:spcBef>
                <a:spcPts val="2235"/>
              </a:spcBef>
            </a:pPr>
            <a:r>
              <a:rPr lang="en-US" spc="-5" dirty="0">
                <a:cs typeface="Arial"/>
              </a:rPr>
              <a:t>•</a:t>
            </a:r>
            <a:r>
              <a:rPr lang="en-US" spc="-5" dirty="0">
                <a:cs typeface="Calibri"/>
              </a:rPr>
              <a:t>Not about “win/lose” or</a:t>
            </a:r>
            <a:r>
              <a:rPr lang="en-US" spc="25" dirty="0">
                <a:cs typeface="Calibri"/>
              </a:rPr>
              <a:t> </a:t>
            </a:r>
            <a:r>
              <a:rPr lang="en-US" spc="-10" dirty="0">
                <a:cs typeface="Calibri"/>
              </a:rPr>
              <a:t>“pass/fail”</a:t>
            </a:r>
            <a:endParaRPr lang="en-US" dirty="0">
              <a:cs typeface="Calibri"/>
            </a:endParaRPr>
          </a:p>
          <a:p>
            <a:pPr marL="635000" marR="5080">
              <a:lnSpc>
                <a:spcPts val="2810"/>
              </a:lnSpc>
              <a:spcBef>
                <a:spcPts val="195"/>
              </a:spcBef>
            </a:pPr>
            <a:r>
              <a:rPr lang="en-US" spc="-20" dirty="0">
                <a:cs typeface="Calibri"/>
              </a:rPr>
              <a:t>(it’s </a:t>
            </a:r>
            <a:r>
              <a:rPr lang="en-US" spc="-5" dirty="0">
                <a:cs typeface="Calibri"/>
              </a:rPr>
              <a:t>about </a:t>
            </a:r>
            <a:r>
              <a:rPr lang="en-US" b="1" spc="-15" dirty="0">
                <a:cs typeface="Calibri"/>
              </a:rPr>
              <a:t>continuous improvement </a:t>
            </a:r>
            <a:r>
              <a:rPr lang="en-US" spc="-5" dirty="0">
                <a:cs typeface="Calibri"/>
              </a:rPr>
              <a:t>in a supportive  </a:t>
            </a:r>
            <a:r>
              <a:rPr lang="en-US" spc="-15" dirty="0">
                <a:cs typeface="Calibri"/>
              </a:rPr>
              <a:t>environment)</a:t>
            </a: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B2C25B80-2364-C04B-B06F-FB3B57527ACD}" type="slidenum">
              <a:rPr lang="en-US" smtClean="0"/>
              <a:t>5</a:t>
            </a:fld>
            <a:endParaRPr lang="en-US"/>
          </a:p>
        </p:txBody>
      </p:sp>
    </p:spTree>
    <p:extLst>
      <p:ext uri="{BB962C8B-B14F-4D97-AF65-F5344CB8AC3E}">
        <p14:creationId xmlns:p14="http://schemas.microsoft.com/office/powerpoint/2010/main" val="3142059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of an online course are the same as a f2f class. The challenges are the same, as well.  How do you increase the motivation of your students?  What do you do?</a:t>
            </a:r>
          </a:p>
          <a:p>
            <a:endParaRPr lang="en-US" dirty="0"/>
          </a:p>
          <a:p>
            <a:r>
              <a:rPr lang="en-US" dirty="0"/>
              <a:t>https://</a:t>
            </a:r>
            <a:r>
              <a:rPr lang="en-US" dirty="0" err="1"/>
              <a:t>ep.jhu.edu</a:t>
            </a:r>
            <a:r>
              <a:rPr lang="en-US" dirty="0"/>
              <a:t>/faculty/learning-roadmap-for-new-online-instructors/comparing-face-to-face-and-online-teaching </a:t>
            </a:r>
          </a:p>
        </p:txBody>
      </p:sp>
      <p:sp>
        <p:nvSpPr>
          <p:cNvPr id="4" name="Slide Number Placeholder 3"/>
          <p:cNvSpPr>
            <a:spLocks noGrp="1"/>
          </p:cNvSpPr>
          <p:nvPr>
            <p:ph type="sldNum" sz="quarter" idx="10"/>
          </p:nvPr>
        </p:nvSpPr>
        <p:spPr/>
        <p:txBody>
          <a:bodyPr/>
          <a:lstStyle/>
          <a:p>
            <a:fld id="{BFB3D8A8-FB3B-40E3-8557-FD948C038F72}" type="slidenum">
              <a:rPr lang="en-US" smtClean="0"/>
              <a:t>6</a:t>
            </a:fld>
            <a:endParaRPr lang="en-US"/>
          </a:p>
        </p:txBody>
      </p:sp>
    </p:spTree>
    <p:extLst>
      <p:ext uri="{BB962C8B-B14F-4D97-AF65-F5344CB8AC3E}">
        <p14:creationId xmlns:p14="http://schemas.microsoft.com/office/powerpoint/2010/main" val="167081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of on online course are the same as a f2f class. The challenges are the same, as well.  How do you increase the motivation of your students?  What do you do?</a:t>
            </a:r>
          </a:p>
          <a:p>
            <a:endParaRPr lang="en-US" dirty="0"/>
          </a:p>
          <a:p>
            <a:r>
              <a:rPr lang="en-US" dirty="0"/>
              <a:t>https://</a:t>
            </a:r>
            <a:r>
              <a:rPr lang="en-US" dirty="0" err="1"/>
              <a:t>ep.jhu.edu</a:t>
            </a:r>
            <a:r>
              <a:rPr lang="en-US" dirty="0"/>
              <a:t>/faculty/learning-roadmap-for-new-online-instructors/comparing-face-to-face-and-online-teaching </a:t>
            </a:r>
          </a:p>
        </p:txBody>
      </p:sp>
      <p:sp>
        <p:nvSpPr>
          <p:cNvPr id="4" name="Slide Number Placeholder 3"/>
          <p:cNvSpPr>
            <a:spLocks noGrp="1"/>
          </p:cNvSpPr>
          <p:nvPr>
            <p:ph type="sldNum" sz="quarter" idx="10"/>
          </p:nvPr>
        </p:nvSpPr>
        <p:spPr/>
        <p:txBody>
          <a:bodyPr/>
          <a:lstStyle/>
          <a:p>
            <a:fld id="{BFB3D8A8-FB3B-40E3-8557-FD948C038F72}" type="slidenum">
              <a:rPr lang="en-US" smtClean="0"/>
              <a:t>7</a:t>
            </a:fld>
            <a:endParaRPr lang="en-US"/>
          </a:p>
        </p:txBody>
      </p:sp>
    </p:spTree>
    <p:extLst>
      <p:ext uri="{BB962C8B-B14F-4D97-AF65-F5344CB8AC3E}">
        <p14:creationId xmlns:p14="http://schemas.microsoft.com/office/powerpoint/2010/main" val="1604364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tell you a bit about Quality</a:t>
            </a:r>
            <a:r>
              <a:rPr lang="en-US" baseline="0" dirty="0"/>
              <a:t> Matters at Yavapai College!</a:t>
            </a:r>
          </a:p>
          <a:p>
            <a:endParaRPr lang="en-US" baseline="0" dirty="0"/>
          </a:p>
          <a:p>
            <a:r>
              <a:rPr lang="en-US" baseline="0" dirty="0"/>
              <a:t>The first APPQMR (the Apply the Quality Matters Rubric) training was hosted and sponsored by our TeLS department in 2014 as part of the March for Best Practices movement.  Our first faculty were introduced to the concepts of continuous, collegial, collaborative, and faculty-centered evaluation of our own online courses.  The focus is not on judging faculty, but on the success and retention of our students.</a:t>
            </a:r>
            <a:endParaRPr lang="en-US" dirty="0"/>
          </a:p>
        </p:txBody>
      </p:sp>
      <p:sp>
        <p:nvSpPr>
          <p:cNvPr id="4" name="Slide Number Placeholder 3"/>
          <p:cNvSpPr>
            <a:spLocks noGrp="1"/>
          </p:cNvSpPr>
          <p:nvPr>
            <p:ph type="sldNum" sz="quarter" idx="10"/>
          </p:nvPr>
        </p:nvSpPr>
        <p:spPr/>
        <p:txBody>
          <a:bodyPr/>
          <a:lstStyle/>
          <a:p>
            <a:fld id="{B2C25B80-2364-C04B-B06F-FB3B57527ACD}" type="slidenum">
              <a:rPr lang="en-US" smtClean="0"/>
              <a:t>8</a:t>
            </a:fld>
            <a:endParaRPr lang="en-US"/>
          </a:p>
        </p:txBody>
      </p:sp>
    </p:spTree>
    <p:extLst>
      <p:ext uri="{BB962C8B-B14F-4D97-AF65-F5344CB8AC3E}">
        <p14:creationId xmlns:p14="http://schemas.microsoft.com/office/powerpoint/2010/main" val="1065296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Since the beginning of this project, there have been over 90 full and part-time faculty trained in the basic course: the APPQMR.  We now have as our in-house team seven peer reviewers, two face to face instructors, and one master reviewer.</a:t>
            </a:r>
          </a:p>
          <a:p>
            <a:endParaRPr lang="en-US" baseline="0" dirty="0"/>
          </a:p>
          <a:p>
            <a:r>
              <a:rPr lang="en-US" baseline="0" dirty="0"/>
              <a:t>This course and others in this series are another way to learn the concepts of Quality Matters and apply them to your own online or hybrid courses in a J.I.T. (just in time) manner.  </a:t>
            </a:r>
            <a:endParaRPr lang="en-US" dirty="0"/>
          </a:p>
        </p:txBody>
      </p:sp>
      <p:sp>
        <p:nvSpPr>
          <p:cNvPr id="4" name="Slide Number Placeholder 3"/>
          <p:cNvSpPr>
            <a:spLocks noGrp="1"/>
          </p:cNvSpPr>
          <p:nvPr>
            <p:ph type="sldNum" sz="quarter" idx="10"/>
          </p:nvPr>
        </p:nvSpPr>
        <p:spPr/>
        <p:txBody>
          <a:bodyPr/>
          <a:lstStyle/>
          <a:p>
            <a:fld id="{B2C25B80-2364-C04B-B06F-FB3B57527ACD}" type="slidenum">
              <a:rPr lang="en-US" smtClean="0"/>
              <a:t>9</a:t>
            </a:fld>
            <a:endParaRPr lang="en-US"/>
          </a:p>
        </p:txBody>
      </p:sp>
    </p:spTree>
    <p:extLst>
      <p:ext uri="{BB962C8B-B14F-4D97-AF65-F5344CB8AC3E}">
        <p14:creationId xmlns:p14="http://schemas.microsoft.com/office/powerpoint/2010/main" val="3992914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B3D8A8-FB3B-40E3-8557-FD948C038F72}" type="slidenum">
              <a:rPr lang="en-US" smtClean="0"/>
              <a:t>10</a:t>
            </a:fld>
            <a:endParaRPr lang="en-US"/>
          </a:p>
        </p:txBody>
      </p:sp>
    </p:spTree>
    <p:extLst>
      <p:ext uri="{BB962C8B-B14F-4D97-AF65-F5344CB8AC3E}">
        <p14:creationId xmlns:p14="http://schemas.microsoft.com/office/powerpoint/2010/main" val="1897253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EDEDF2-47F1-4BC9-A706-1FFBEB0A9D8A}"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F73252B-DC56-4826-A2F3-89538AD161C4}" type="slidenum">
              <a:rPr lang="en-US" smtClean="0"/>
              <a:t>‹#›</a:t>
            </a:fld>
            <a:endParaRPr lang="en-US"/>
          </a:p>
        </p:txBody>
      </p:sp>
    </p:spTree>
    <p:extLst>
      <p:ext uri="{BB962C8B-B14F-4D97-AF65-F5344CB8AC3E}">
        <p14:creationId xmlns:p14="http://schemas.microsoft.com/office/powerpoint/2010/main" val="388681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DEDF2-47F1-4BC9-A706-1FFBEB0A9D8A}"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73252B-DC56-4826-A2F3-89538AD161C4}" type="slidenum">
              <a:rPr lang="en-US" smtClean="0"/>
              <a:t>‹#›</a:t>
            </a:fld>
            <a:endParaRPr lang="en-US"/>
          </a:p>
        </p:txBody>
      </p:sp>
    </p:spTree>
    <p:extLst>
      <p:ext uri="{BB962C8B-B14F-4D97-AF65-F5344CB8AC3E}">
        <p14:creationId xmlns:p14="http://schemas.microsoft.com/office/powerpoint/2010/main" val="193813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DEDF2-47F1-4BC9-A706-1FFBEB0A9D8A}"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73252B-DC56-4826-A2F3-89538AD161C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2196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0EDEDF2-47F1-4BC9-A706-1FFBEB0A9D8A}"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73252B-DC56-4826-A2F3-89538AD161C4}" type="slidenum">
              <a:rPr lang="en-US" smtClean="0"/>
              <a:t>‹#›</a:t>
            </a:fld>
            <a:endParaRPr lang="en-US"/>
          </a:p>
        </p:txBody>
      </p:sp>
    </p:spTree>
    <p:extLst>
      <p:ext uri="{BB962C8B-B14F-4D97-AF65-F5344CB8AC3E}">
        <p14:creationId xmlns:p14="http://schemas.microsoft.com/office/powerpoint/2010/main" val="43274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0EDEDF2-47F1-4BC9-A706-1FFBEB0A9D8A}"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73252B-DC56-4826-A2F3-89538AD161C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9154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0EDEDF2-47F1-4BC9-A706-1FFBEB0A9D8A}"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73252B-DC56-4826-A2F3-89538AD161C4}" type="slidenum">
              <a:rPr lang="en-US" smtClean="0"/>
              <a:t>‹#›</a:t>
            </a:fld>
            <a:endParaRPr lang="en-US"/>
          </a:p>
        </p:txBody>
      </p:sp>
    </p:spTree>
    <p:extLst>
      <p:ext uri="{BB962C8B-B14F-4D97-AF65-F5344CB8AC3E}">
        <p14:creationId xmlns:p14="http://schemas.microsoft.com/office/powerpoint/2010/main" val="87578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DEDF2-47F1-4BC9-A706-1FFBEB0A9D8A}"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73252B-DC56-4826-A2F3-89538AD161C4}" type="slidenum">
              <a:rPr lang="en-US" smtClean="0"/>
              <a:t>‹#›</a:t>
            </a:fld>
            <a:endParaRPr lang="en-US"/>
          </a:p>
        </p:txBody>
      </p:sp>
    </p:spTree>
    <p:extLst>
      <p:ext uri="{BB962C8B-B14F-4D97-AF65-F5344CB8AC3E}">
        <p14:creationId xmlns:p14="http://schemas.microsoft.com/office/powerpoint/2010/main" val="336595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DEDF2-47F1-4BC9-A706-1FFBEB0A9D8A}"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73252B-DC56-4826-A2F3-89538AD161C4}" type="slidenum">
              <a:rPr lang="en-US" smtClean="0"/>
              <a:t>‹#›</a:t>
            </a:fld>
            <a:endParaRPr lang="en-US"/>
          </a:p>
        </p:txBody>
      </p:sp>
    </p:spTree>
    <p:extLst>
      <p:ext uri="{BB962C8B-B14F-4D97-AF65-F5344CB8AC3E}">
        <p14:creationId xmlns:p14="http://schemas.microsoft.com/office/powerpoint/2010/main" val="412491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DEDF2-47F1-4BC9-A706-1FFBEB0A9D8A}"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F73252B-DC56-4826-A2F3-89538AD161C4}" type="slidenum">
              <a:rPr lang="en-US" smtClean="0"/>
              <a:t>‹#›</a:t>
            </a:fld>
            <a:endParaRPr lang="en-US"/>
          </a:p>
        </p:txBody>
      </p:sp>
    </p:spTree>
    <p:extLst>
      <p:ext uri="{BB962C8B-B14F-4D97-AF65-F5344CB8AC3E}">
        <p14:creationId xmlns:p14="http://schemas.microsoft.com/office/powerpoint/2010/main" val="22287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DEDF2-47F1-4BC9-A706-1FFBEB0A9D8A}" type="datetimeFigureOut">
              <a:rPr lang="en-US" smtClean="0"/>
              <a:t>9/25/18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F73252B-DC56-4826-A2F3-89538AD161C4}" type="slidenum">
              <a:rPr lang="en-US" smtClean="0"/>
              <a:t>‹#›</a:t>
            </a:fld>
            <a:endParaRPr lang="en-US"/>
          </a:p>
        </p:txBody>
      </p:sp>
    </p:spTree>
    <p:extLst>
      <p:ext uri="{BB962C8B-B14F-4D97-AF65-F5344CB8AC3E}">
        <p14:creationId xmlns:p14="http://schemas.microsoft.com/office/powerpoint/2010/main" val="94557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EDEDF2-47F1-4BC9-A706-1FFBEB0A9D8A}"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F73252B-DC56-4826-A2F3-89538AD161C4}" type="slidenum">
              <a:rPr lang="en-US" smtClean="0"/>
              <a:t>‹#›</a:t>
            </a:fld>
            <a:endParaRPr lang="en-US"/>
          </a:p>
        </p:txBody>
      </p:sp>
    </p:spTree>
    <p:extLst>
      <p:ext uri="{BB962C8B-B14F-4D97-AF65-F5344CB8AC3E}">
        <p14:creationId xmlns:p14="http://schemas.microsoft.com/office/powerpoint/2010/main" val="183920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EDEDF2-47F1-4BC9-A706-1FFBEB0A9D8A}" type="datetimeFigureOut">
              <a:rPr lang="en-US" smtClean="0"/>
              <a:t>9/25/18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F73252B-DC56-4826-A2F3-89538AD161C4}" type="slidenum">
              <a:rPr lang="en-US" smtClean="0"/>
              <a:t>‹#›</a:t>
            </a:fld>
            <a:endParaRPr lang="en-US"/>
          </a:p>
        </p:txBody>
      </p:sp>
    </p:spTree>
    <p:extLst>
      <p:ext uri="{BB962C8B-B14F-4D97-AF65-F5344CB8AC3E}">
        <p14:creationId xmlns:p14="http://schemas.microsoft.com/office/powerpoint/2010/main" val="19990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EDEDF2-47F1-4BC9-A706-1FFBEB0A9D8A}" type="datetimeFigureOut">
              <a:rPr lang="en-US" smtClean="0"/>
              <a:t>9/25/18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F73252B-DC56-4826-A2F3-89538AD161C4}" type="slidenum">
              <a:rPr lang="en-US" smtClean="0"/>
              <a:t>‹#›</a:t>
            </a:fld>
            <a:endParaRPr lang="en-US"/>
          </a:p>
        </p:txBody>
      </p:sp>
    </p:spTree>
    <p:extLst>
      <p:ext uri="{BB962C8B-B14F-4D97-AF65-F5344CB8AC3E}">
        <p14:creationId xmlns:p14="http://schemas.microsoft.com/office/powerpoint/2010/main" val="61701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DEDF2-47F1-4BC9-A706-1FFBEB0A9D8A}" type="datetimeFigureOut">
              <a:rPr lang="en-US" smtClean="0"/>
              <a:t>9/25/18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F73252B-DC56-4826-A2F3-89538AD161C4}" type="slidenum">
              <a:rPr lang="en-US" smtClean="0"/>
              <a:t>‹#›</a:t>
            </a:fld>
            <a:endParaRPr lang="en-US"/>
          </a:p>
        </p:txBody>
      </p:sp>
    </p:spTree>
    <p:extLst>
      <p:ext uri="{BB962C8B-B14F-4D97-AF65-F5344CB8AC3E}">
        <p14:creationId xmlns:p14="http://schemas.microsoft.com/office/powerpoint/2010/main" val="59250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EDEDF2-47F1-4BC9-A706-1FFBEB0A9D8A}"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F73252B-DC56-4826-A2F3-89538AD161C4}" type="slidenum">
              <a:rPr lang="en-US" smtClean="0"/>
              <a:t>‹#›</a:t>
            </a:fld>
            <a:endParaRPr lang="en-US"/>
          </a:p>
        </p:txBody>
      </p:sp>
    </p:spTree>
    <p:extLst>
      <p:ext uri="{BB962C8B-B14F-4D97-AF65-F5344CB8AC3E}">
        <p14:creationId xmlns:p14="http://schemas.microsoft.com/office/powerpoint/2010/main" val="194851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EDEDF2-47F1-4BC9-A706-1FFBEB0A9D8A}" type="datetimeFigureOut">
              <a:rPr lang="en-US" smtClean="0"/>
              <a:t>9/25/18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F73252B-DC56-4826-A2F3-89538AD161C4}" type="slidenum">
              <a:rPr lang="en-US" smtClean="0"/>
              <a:t>‹#›</a:t>
            </a:fld>
            <a:endParaRPr lang="en-US"/>
          </a:p>
        </p:txBody>
      </p:sp>
    </p:spTree>
    <p:extLst>
      <p:ext uri="{BB962C8B-B14F-4D97-AF65-F5344CB8AC3E}">
        <p14:creationId xmlns:p14="http://schemas.microsoft.com/office/powerpoint/2010/main" val="249715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0EDEDF2-47F1-4BC9-A706-1FFBEB0A9D8A}" type="datetimeFigureOut">
              <a:rPr lang="en-US" smtClean="0"/>
              <a:t>9/25/18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F73252B-DC56-4826-A2F3-89538AD161C4}" type="slidenum">
              <a:rPr lang="en-US" smtClean="0"/>
              <a:t>‹#›</a:t>
            </a:fld>
            <a:endParaRPr lang="en-US"/>
          </a:p>
        </p:txBody>
      </p:sp>
    </p:spTree>
    <p:extLst>
      <p:ext uri="{BB962C8B-B14F-4D97-AF65-F5344CB8AC3E}">
        <p14:creationId xmlns:p14="http://schemas.microsoft.com/office/powerpoint/2010/main" val="5929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028" y="2399749"/>
            <a:ext cx="11658600" cy="1834322"/>
          </a:xfrm>
        </p:spPr>
        <p:txBody>
          <a:bodyPr anchor="ctr">
            <a:noAutofit/>
          </a:bodyPr>
          <a:lstStyle/>
          <a:p>
            <a:pPr algn="r">
              <a:lnSpc>
                <a:spcPct val="150000"/>
              </a:lnSpc>
            </a:pPr>
            <a:r>
              <a:rPr lang="en-US" sz="4000" dirty="0"/>
              <a:t>Changing Perspectives in Quality Instruction:</a:t>
            </a:r>
            <a:br>
              <a:rPr lang="en-US" sz="4000" dirty="0"/>
            </a:br>
            <a:r>
              <a:rPr lang="en-US" sz="3600" i="1" cap="small" dirty="0"/>
              <a:t>Quality Matters @ Yavapai College</a:t>
            </a:r>
            <a:endParaRPr lang="en-US" sz="4400" i="1" cap="small" dirty="0"/>
          </a:p>
        </p:txBody>
      </p:sp>
      <p:sp>
        <p:nvSpPr>
          <p:cNvPr id="3" name="Subtitle 2"/>
          <p:cNvSpPr>
            <a:spLocks noGrp="1"/>
          </p:cNvSpPr>
          <p:nvPr>
            <p:ph type="subTitle" idx="1"/>
          </p:nvPr>
        </p:nvSpPr>
        <p:spPr>
          <a:xfrm>
            <a:off x="2589213" y="4797699"/>
            <a:ext cx="8915399" cy="1126283"/>
          </a:xfrm>
        </p:spPr>
        <p:txBody>
          <a:bodyPr>
            <a:normAutofit/>
          </a:bodyPr>
          <a:lstStyle/>
          <a:p>
            <a:r>
              <a:rPr lang="en-US" sz="2400" dirty="0"/>
              <a:t>Professor Lindsay Henning </a:t>
            </a:r>
          </a:p>
          <a:p>
            <a:pPr marL="284163"/>
            <a:r>
              <a:rPr lang="en-US" sz="2400" dirty="0"/>
              <a:t>Program Director, QM@YC</a:t>
            </a:r>
          </a:p>
        </p:txBody>
      </p:sp>
      <p:pic>
        <p:nvPicPr>
          <p:cNvPr id="4" name="Picture 3"/>
          <p:cNvPicPr>
            <a:picLocks noChangeAspect="1"/>
          </p:cNvPicPr>
          <p:nvPr/>
        </p:nvPicPr>
        <p:blipFill>
          <a:blip r:embed="rId3"/>
          <a:stretch>
            <a:fillRect/>
          </a:stretch>
        </p:blipFill>
        <p:spPr>
          <a:xfrm>
            <a:off x="7846695" y="812651"/>
            <a:ext cx="3657917" cy="1127858"/>
          </a:xfrm>
          <a:prstGeom prst="rect">
            <a:avLst/>
          </a:prstGeom>
        </p:spPr>
      </p:pic>
      <p:pic>
        <p:nvPicPr>
          <p:cNvPr id="6" name="Picture 5"/>
          <p:cNvPicPr>
            <a:picLocks noChangeAspect="1"/>
          </p:cNvPicPr>
          <p:nvPr/>
        </p:nvPicPr>
        <p:blipFill>
          <a:blip r:embed="rId4"/>
          <a:stretch>
            <a:fillRect/>
          </a:stretch>
        </p:blipFill>
        <p:spPr>
          <a:xfrm>
            <a:off x="7989757" y="4453469"/>
            <a:ext cx="1684348" cy="16843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916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86A8-B72D-A04C-9713-E894A281B0A4}"/>
              </a:ext>
            </a:extLst>
          </p:cNvPr>
          <p:cNvSpPr>
            <a:spLocks noGrp="1"/>
          </p:cNvSpPr>
          <p:nvPr>
            <p:ph type="title"/>
          </p:nvPr>
        </p:nvSpPr>
        <p:spPr>
          <a:xfrm>
            <a:off x="1957925" y="579069"/>
            <a:ext cx="8911687" cy="716331"/>
          </a:xfrm>
        </p:spPr>
        <p:txBody>
          <a:bodyPr/>
          <a:lstStyle/>
          <a:p>
            <a:r>
              <a:rPr lang="en-US" dirty="0"/>
              <a:t>Lessons Learned... </a:t>
            </a:r>
          </a:p>
        </p:txBody>
      </p:sp>
      <p:sp>
        <p:nvSpPr>
          <p:cNvPr id="3" name="Content Placeholder 2">
            <a:extLst>
              <a:ext uri="{FF2B5EF4-FFF2-40B4-BE49-F238E27FC236}">
                <a16:creationId xmlns:a16="http://schemas.microsoft.com/office/drawing/2014/main" id="{79D4EF5C-B0BE-714E-BA6D-89948F2779A3}"/>
              </a:ext>
            </a:extLst>
          </p:cNvPr>
          <p:cNvSpPr>
            <a:spLocks noGrp="1"/>
          </p:cNvSpPr>
          <p:nvPr>
            <p:ph idx="1"/>
          </p:nvPr>
        </p:nvSpPr>
        <p:spPr>
          <a:xfrm>
            <a:off x="1957925" y="1598774"/>
            <a:ext cx="8915400" cy="3777622"/>
          </a:xfrm>
        </p:spPr>
        <p:txBody>
          <a:bodyPr>
            <a:normAutofit/>
          </a:bodyPr>
          <a:lstStyle/>
          <a:p>
            <a:r>
              <a:rPr lang="en-US" sz="2800" dirty="0"/>
              <a:t>Let go of what we (thought we)knew,</a:t>
            </a:r>
          </a:p>
          <a:p>
            <a:r>
              <a:rPr lang="en-US" sz="2800" dirty="0"/>
              <a:t>Gather key stakeholders,</a:t>
            </a:r>
          </a:p>
          <a:p>
            <a:pPr lvl="1"/>
            <a:r>
              <a:rPr lang="en-US" sz="2400" i="1" dirty="0"/>
              <a:t>Faculty</a:t>
            </a:r>
          </a:p>
          <a:p>
            <a:pPr lvl="1"/>
            <a:r>
              <a:rPr lang="en-US" sz="2400" i="1" dirty="0"/>
              <a:t>Administration</a:t>
            </a:r>
          </a:p>
          <a:p>
            <a:pPr lvl="1"/>
            <a:r>
              <a:rPr lang="en-US" sz="2400" i="1" dirty="0"/>
              <a:t>IT/TeLS</a:t>
            </a:r>
          </a:p>
          <a:p>
            <a:r>
              <a:rPr lang="en-US" sz="2800" dirty="0"/>
              <a:t>Walk the talk, </a:t>
            </a:r>
          </a:p>
          <a:p>
            <a:r>
              <a:rPr lang="en-US" sz="2800" dirty="0"/>
              <a:t>Educate, educate, educate</a:t>
            </a:r>
          </a:p>
          <a:p>
            <a:endParaRPr lang="en-US" sz="2800" dirty="0"/>
          </a:p>
        </p:txBody>
      </p:sp>
      <p:pic>
        <p:nvPicPr>
          <p:cNvPr id="5" name="Picture 4">
            <a:extLst>
              <a:ext uri="{FF2B5EF4-FFF2-40B4-BE49-F238E27FC236}">
                <a16:creationId xmlns:a16="http://schemas.microsoft.com/office/drawing/2014/main" id="{157790ED-8562-234A-ADBC-6CD0516A346D}"/>
              </a:ext>
            </a:extLst>
          </p:cNvPr>
          <p:cNvPicPr>
            <a:picLocks noChangeAspect="1"/>
          </p:cNvPicPr>
          <p:nvPr/>
        </p:nvPicPr>
        <p:blipFill>
          <a:blip r:embed="rId3"/>
          <a:stretch>
            <a:fillRect/>
          </a:stretch>
        </p:blipFill>
        <p:spPr>
          <a:xfrm>
            <a:off x="7667625" y="2387600"/>
            <a:ext cx="4276531" cy="3352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34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E9F64-3B1F-8A4B-B98D-8BDF26B72D66}"/>
              </a:ext>
            </a:extLst>
          </p:cNvPr>
          <p:cNvSpPr>
            <a:spLocks noGrp="1"/>
          </p:cNvSpPr>
          <p:nvPr>
            <p:ph type="ctrTitle"/>
          </p:nvPr>
        </p:nvSpPr>
        <p:spPr>
          <a:xfrm>
            <a:off x="1783110" y="2638269"/>
            <a:ext cx="8915399" cy="1647117"/>
          </a:xfrm>
        </p:spPr>
        <p:txBody>
          <a:bodyPr anchor="ctr">
            <a:normAutofit fontScale="90000"/>
          </a:bodyPr>
          <a:lstStyle/>
          <a:p>
            <a:pPr defTabSz="460375">
              <a:tabLst>
                <a:tab pos="338138" algn="l"/>
                <a:tab pos="8567738" algn="r"/>
              </a:tabLst>
            </a:pPr>
            <a:r>
              <a:rPr lang="en-US" sz="6000" dirty="0">
                <a:latin typeface="Handwriting - Dakota" panose="02000400000000000000" pitchFamily="2" charset="77"/>
              </a:rPr>
              <a:t>Questions?</a:t>
            </a:r>
            <a:br>
              <a:rPr lang="en-US" sz="6000" dirty="0">
                <a:latin typeface="Handwriting - Dakota" panose="02000400000000000000" pitchFamily="2" charset="77"/>
              </a:rPr>
            </a:br>
            <a:r>
              <a:rPr lang="en-US" sz="6000" dirty="0">
                <a:latin typeface="Handwriting - Dakota" panose="02000400000000000000" pitchFamily="2" charset="77"/>
              </a:rPr>
              <a:t>		Thank you!</a:t>
            </a:r>
          </a:p>
        </p:txBody>
      </p:sp>
      <p:pic>
        <p:nvPicPr>
          <p:cNvPr id="4" name="Picture 3">
            <a:extLst>
              <a:ext uri="{FF2B5EF4-FFF2-40B4-BE49-F238E27FC236}">
                <a16:creationId xmlns:a16="http://schemas.microsoft.com/office/drawing/2014/main" id="{0F4C1A77-7323-D541-80C0-C992A250B326}"/>
              </a:ext>
            </a:extLst>
          </p:cNvPr>
          <p:cNvPicPr>
            <a:picLocks noChangeAspect="1"/>
          </p:cNvPicPr>
          <p:nvPr/>
        </p:nvPicPr>
        <p:blipFill>
          <a:blip r:embed="rId2"/>
          <a:stretch>
            <a:fillRect/>
          </a:stretch>
        </p:blipFill>
        <p:spPr>
          <a:xfrm>
            <a:off x="7846694" y="777142"/>
            <a:ext cx="3657917" cy="1127858"/>
          </a:xfrm>
          <a:prstGeom prst="rect">
            <a:avLst/>
          </a:prstGeom>
        </p:spPr>
      </p:pic>
      <p:sp>
        <p:nvSpPr>
          <p:cNvPr id="7" name="Subtitle 6">
            <a:extLst>
              <a:ext uri="{FF2B5EF4-FFF2-40B4-BE49-F238E27FC236}">
                <a16:creationId xmlns:a16="http://schemas.microsoft.com/office/drawing/2014/main" id="{BF73A520-F0CC-0843-B271-C44E1316801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85080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A395D-CC4D-0E4A-AB19-3D626616ACC7}"/>
              </a:ext>
            </a:extLst>
          </p:cNvPr>
          <p:cNvSpPr>
            <a:spLocks noGrp="1"/>
          </p:cNvSpPr>
          <p:nvPr>
            <p:ph type="title"/>
          </p:nvPr>
        </p:nvSpPr>
        <p:spPr>
          <a:xfrm>
            <a:off x="1881725" y="584200"/>
            <a:ext cx="6525675" cy="787399"/>
          </a:xfrm>
        </p:spPr>
        <p:txBody>
          <a:bodyPr>
            <a:normAutofit/>
          </a:bodyPr>
          <a:lstStyle/>
          <a:p>
            <a:r>
              <a:rPr lang="en-US" dirty="0"/>
              <a:t>Today, we will:</a:t>
            </a:r>
          </a:p>
        </p:txBody>
      </p:sp>
      <p:sp>
        <p:nvSpPr>
          <p:cNvPr id="3" name="Content Placeholder 2">
            <a:extLst>
              <a:ext uri="{FF2B5EF4-FFF2-40B4-BE49-F238E27FC236}">
                <a16:creationId xmlns:a16="http://schemas.microsoft.com/office/drawing/2014/main" id="{5607CC21-3224-1640-B9F8-B833518307EB}"/>
              </a:ext>
            </a:extLst>
          </p:cNvPr>
          <p:cNvSpPr>
            <a:spLocks noGrp="1"/>
          </p:cNvSpPr>
          <p:nvPr>
            <p:ph idx="1"/>
          </p:nvPr>
        </p:nvSpPr>
        <p:spPr>
          <a:xfrm>
            <a:off x="2001647" y="1966883"/>
            <a:ext cx="9726075" cy="4064001"/>
          </a:xfrm>
        </p:spPr>
        <p:txBody>
          <a:bodyPr>
            <a:normAutofit/>
          </a:bodyPr>
          <a:lstStyle/>
          <a:p>
            <a:pPr marL="473075" lvl="0" indent="-473075">
              <a:lnSpc>
                <a:spcPct val="150000"/>
              </a:lnSpc>
            </a:pPr>
            <a:r>
              <a:rPr lang="en-US" sz="2400" dirty="0"/>
              <a:t>Explore Quality Matters</a:t>
            </a:r>
            <a:r>
              <a:rPr lang="en-US" sz="2400" baseline="30000" dirty="0"/>
              <a:t>©</a:t>
            </a:r>
            <a:r>
              <a:rPr lang="en-US" sz="2400" dirty="0"/>
              <a:t> basic concepts</a:t>
            </a:r>
          </a:p>
          <a:p>
            <a:pPr marL="473075" lvl="0" indent="-473075"/>
            <a:r>
              <a:rPr lang="en-US" sz="2400" dirty="0"/>
              <a:t>Discuss how and why QM concepts can be applied to all disciplines and course modalities</a:t>
            </a:r>
          </a:p>
          <a:p>
            <a:pPr marL="473075" lvl="0" indent="-473075"/>
            <a:r>
              <a:rPr lang="en-US" sz="2400" dirty="0"/>
              <a:t>Discover how QM impacted our online/hybrid programs </a:t>
            </a:r>
          </a:p>
          <a:p>
            <a:pPr marL="473075" lvl="0" indent="-473075"/>
            <a:r>
              <a:rPr lang="en-US" sz="2400" dirty="0"/>
              <a:t>Share lessons learned</a:t>
            </a:r>
          </a:p>
        </p:txBody>
      </p:sp>
      <p:pic>
        <p:nvPicPr>
          <p:cNvPr id="4" name="Picture 3">
            <a:extLst>
              <a:ext uri="{FF2B5EF4-FFF2-40B4-BE49-F238E27FC236}">
                <a16:creationId xmlns:a16="http://schemas.microsoft.com/office/drawing/2014/main" id="{CE9A0F2F-B43D-944D-AC17-669E3FB845C3}"/>
              </a:ext>
            </a:extLst>
          </p:cNvPr>
          <p:cNvPicPr>
            <a:picLocks noChangeAspect="1"/>
          </p:cNvPicPr>
          <p:nvPr/>
        </p:nvPicPr>
        <p:blipFill>
          <a:blip r:embed="rId2"/>
          <a:stretch>
            <a:fillRect/>
          </a:stretch>
        </p:blipFill>
        <p:spPr>
          <a:xfrm>
            <a:off x="7262495" y="4764795"/>
            <a:ext cx="3657917" cy="1127858"/>
          </a:xfrm>
          <a:prstGeom prst="rect">
            <a:avLst/>
          </a:prstGeom>
        </p:spPr>
      </p:pic>
    </p:spTree>
    <p:extLst>
      <p:ext uri="{BB962C8B-B14F-4D97-AF65-F5344CB8AC3E}">
        <p14:creationId xmlns:p14="http://schemas.microsoft.com/office/powerpoint/2010/main" val="43431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94454" y="609600"/>
            <a:ext cx="5011718" cy="553998"/>
          </a:xfrm>
          <a:prstGeom prst="rect">
            <a:avLst/>
          </a:prstGeom>
        </p:spPr>
        <p:txBody>
          <a:bodyPr vert="horz" wrap="square" lIns="0" tIns="0" rIns="0" bIns="0" rtlCol="0">
            <a:spAutoFit/>
          </a:bodyPr>
          <a:lstStyle/>
          <a:p>
            <a:pPr marL="23813"/>
            <a:r>
              <a:rPr dirty="0"/>
              <a:t>The QM</a:t>
            </a:r>
            <a:r>
              <a:rPr spc="-120" dirty="0"/>
              <a:t> </a:t>
            </a:r>
            <a:r>
              <a:rPr spc="-5" dirty="0"/>
              <a:t>Approach</a:t>
            </a:r>
            <a:endParaRPr dirty="0"/>
          </a:p>
        </p:txBody>
      </p:sp>
      <p:sp>
        <p:nvSpPr>
          <p:cNvPr id="3" name="object 3"/>
          <p:cNvSpPr txBox="1"/>
          <p:nvPr/>
        </p:nvSpPr>
        <p:spPr>
          <a:xfrm>
            <a:off x="1915138" y="1692733"/>
            <a:ext cx="7887472" cy="3190104"/>
          </a:xfrm>
          <a:prstGeom prst="rect">
            <a:avLst/>
          </a:prstGeom>
        </p:spPr>
        <p:txBody>
          <a:bodyPr vert="horz" wrap="square" lIns="0" tIns="0" rIns="0" bIns="0" rtlCol="0">
            <a:spAutoFit/>
          </a:bodyPr>
          <a:lstStyle/>
          <a:p>
            <a:pPr marL="12700">
              <a:spcAft>
                <a:spcPts val="600"/>
              </a:spcAft>
            </a:pPr>
            <a:r>
              <a:rPr sz="2400" spc="5" dirty="0">
                <a:cs typeface="Calibri"/>
              </a:rPr>
              <a:t>QM </a:t>
            </a:r>
            <a:r>
              <a:rPr sz="2400" dirty="0">
                <a:cs typeface="Calibri"/>
              </a:rPr>
              <a:t>is a </a:t>
            </a:r>
            <a:r>
              <a:rPr sz="2400" b="1" dirty="0">
                <a:cs typeface="Calibri"/>
              </a:rPr>
              <a:t>faculty-driven, </a:t>
            </a:r>
            <a:r>
              <a:rPr sz="2400" b="1" spc="5" dirty="0">
                <a:cs typeface="Calibri"/>
              </a:rPr>
              <a:t>peer </a:t>
            </a:r>
            <a:r>
              <a:rPr sz="2400" b="1" spc="-10" dirty="0">
                <a:cs typeface="Calibri"/>
              </a:rPr>
              <a:t>review </a:t>
            </a:r>
            <a:r>
              <a:rPr sz="2400" spc="-10" dirty="0">
                <a:cs typeface="Calibri"/>
              </a:rPr>
              <a:t>process that</a:t>
            </a:r>
            <a:r>
              <a:rPr sz="2400" spc="30" dirty="0">
                <a:cs typeface="Calibri"/>
              </a:rPr>
              <a:t> </a:t>
            </a:r>
            <a:r>
              <a:rPr sz="2400" spc="5" dirty="0">
                <a:cs typeface="Calibri"/>
              </a:rPr>
              <a:t>is…</a:t>
            </a:r>
            <a:endParaRPr sz="2400" dirty="0">
              <a:cs typeface="Calibri"/>
            </a:endParaRPr>
          </a:p>
          <a:p>
            <a:pPr marL="469265" marR="4066540">
              <a:lnSpc>
                <a:spcPct val="101400"/>
              </a:lnSpc>
              <a:spcBef>
                <a:spcPts val="125"/>
              </a:spcBef>
              <a:spcAft>
                <a:spcPts val="600"/>
              </a:spcAft>
            </a:pPr>
            <a:r>
              <a:rPr sz="2400" spc="-5" dirty="0">
                <a:solidFill>
                  <a:srgbClr val="FF0000"/>
                </a:solidFill>
                <a:cs typeface="Calibri"/>
              </a:rPr>
              <a:t>C</a:t>
            </a:r>
            <a:r>
              <a:rPr sz="2400" spc="-15" dirty="0">
                <a:cs typeface="Calibri"/>
              </a:rPr>
              <a:t>o</a:t>
            </a:r>
            <a:r>
              <a:rPr sz="2400" spc="-5" dirty="0">
                <a:cs typeface="Calibri"/>
              </a:rPr>
              <a:t>ll</a:t>
            </a:r>
            <a:r>
              <a:rPr sz="2400" spc="-15" dirty="0">
                <a:cs typeface="Calibri"/>
              </a:rPr>
              <a:t>abo</a:t>
            </a:r>
            <a:r>
              <a:rPr sz="2400" spc="-105" dirty="0">
                <a:cs typeface="Calibri"/>
              </a:rPr>
              <a:t>r</a:t>
            </a:r>
            <a:r>
              <a:rPr sz="2400" spc="-65" dirty="0">
                <a:cs typeface="Calibri"/>
              </a:rPr>
              <a:t>a</a:t>
            </a:r>
            <a:r>
              <a:rPr sz="2400" spc="-20" dirty="0">
                <a:cs typeface="Calibri"/>
              </a:rPr>
              <a:t>t</a:t>
            </a:r>
            <a:r>
              <a:rPr sz="2400" spc="-5" dirty="0">
                <a:cs typeface="Calibri"/>
              </a:rPr>
              <a:t>i</a:t>
            </a:r>
            <a:r>
              <a:rPr sz="2400" spc="-45" dirty="0">
                <a:cs typeface="Calibri"/>
              </a:rPr>
              <a:t>v</a:t>
            </a:r>
            <a:r>
              <a:rPr sz="2400" spc="-5" dirty="0">
                <a:cs typeface="Calibri"/>
              </a:rPr>
              <a:t>e  </a:t>
            </a:r>
            <a:endParaRPr lang="en-US" sz="2400" spc="-5" dirty="0">
              <a:cs typeface="Calibri"/>
            </a:endParaRPr>
          </a:p>
          <a:p>
            <a:pPr marL="469265" marR="4066540">
              <a:lnSpc>
                <a:spcPct val="101400"/>
              </a:lnSpc>
              <a:spcBef>
                <a:spcPts val="125"/>
              </a:spcBef>
              <a:spcAft>
                <a:spcPts val="600"/>
              </a:spcAft>
            </a:pPr>
            <a:r>
              <a:rPr sz="2400" spc="-10" dirty="0">
                <a:solidFill>
                  <a:srgbClr val="FF0000"/>
                </a:solidFill>
                <a:cs typeface="Calibri"/>
              </a:rPr>
              <a:t>C</a:t>
            </a:r>
            <a:r>
              <a:rPr sz="2400" spc="-10" dirty="0">
                <a:cs typeface="Calibri"/>
              </a:rPr>
              <a:t>ollegial  </a:t>
            </a:r>
            <a:endParaRPr lang="en-US" sz="2400" spc="-10" dirty="0">
              <a:cs typeface="Calibri"/>
            </a:endParaRPr>
          </a:p>
          <a:p>
            <a:pPr marL="469265" marR="4066540">
              <a:lnSpc>
                <a:spcPct val="101400"/>
              </a:lnSpc>
              <a:spcBef>
                <a:spcPts val="125"/>
              </a:spcBef>
              <a:spcAft>
                <a:spcPts val="600"/>
              </a:spcAft>
            </a:pPr>
            <a:r>
              <a:rPr sz="2400" spc="-20" dirty="0">
                <a:solidFill>
                  <a:srgbClr val="FF0000"/>
                </a:solidFill>
                <a:cs typeface="Calibri"/>
              </a:rPr>
              <a:t>C</a:t>
            </a:r>
            <a:r>
              <a:rPr sz="2400" spc="-20" dirty="0">
                <a:cs typeface="Calibri"/>
              </a:rPr>
              <a:t>ontinuous  </a:t>
            </a:r>
            <a:endParaRPr lang="en-US" sz="2400" spc="-20" dirty="0">
              <a:cs typeface="Calibri"/>
            </a:endParaRPr>
          </a:p>
          <a:p>
            <a:pPr marL="469265" marR="4066540">
              <a:lnSpc>
                <a:spcPct val="101400"/>
              </a:lnSpc>
              <a:spcBef>
                <a:spcPts val="125"/>
              </a:spcBef>
              <a:spcAft>
                <a:spcPts val="600"/>
              </a:spcAft>
            </a:pPr>
            <a:r>
              <a:rPr sz="2400" spc="-30" dirty="0">
                <a:solidFill>
                  <a:srgbClr val="FF0000"/>
                </a:solidFill>
                <a:cs typeface="Calibri"/>
              </a:rPr>
              <a:t>C</a:t>
            </a:r>
            <a:r>
              <a:rPr sz="2400" spc="-30" dirty="0">
                <a:cs typeface="Calibri"/>
              </a:rPr>
              <a:t>entered</a:t>
            </a:r>
            <a:endParaRPr sz="2400" dirty="0">
              <a:cs typeface="Calibri"/>
            </a:endParaRPr>
          </a:p>
          <a:p>
            <a:pPr marL="1155700" indent="-228600">
              <a:spcBef>
                <a:spcPts val="345"/>
              </a:spcBef>
              <a:spcAft>
                <a:spcPts val="600"/>
              </a:spcAft>
              <a:buClr>
                <a:srgbClr val="4F81BD"/>
              </a:buClr>
              <a:buSzPct val="69642"/>
              <a:buFont typeface="Calibri"/>
              <a:buChar char="-"/>
              <a:tabLst>
                <a:tab pos="1155700" algn="l"/>
              </a:tabLst>
            </a:pPr>
            <a:r>
              <a:rPr sz="2400" spc="5" dirty="0">
                <a:cs typeface="Calibri"/>
              </a:rPr>
              <a:t>in </a:t>
            </a:r>
            <a:r>
              <a:rPr sz="2400" dirty="0">
                <a:cs typeface="Calibri"/>
              </a:rPr>
              <a:t>academic</a:t>
            </a:r>
            <a:r>
              <a:rPr sz="2400" spc="-80" dirty="0">
                <a:cs typeface="Calibri"/>
              </a:rPr>
              <a:t> </a:t>
            </a:r>
            <a:r>
              <a:rPr sz="2400" spc="-5" dirty="0">
                <a:cs typeface="Calibri"/>
              </a:rPr>
              <a:t>foundation</a:t>
            </a:r>
            <a:endParaRPr sz="2400" dirty="0">
              <a:cs typeface="Calibri"/>
            </a:endParaRPr>
          </a:p>
          <a:p>
            <a:pPr marL="1155700" indent="-228600">
              <a:spcBef>
                <a:spcPts val="260"/>
              </a:spcBef>
              <a:spcAft>
                <a:spcPts val="600"/>
              </a:spcAft>
              <a:buClr>
                <a:srgbClr val="4F81BD"/>
              </a:buClr>
              <a:buSzPct val="69642"/>
              <a:buFont typeface="Calibri"/>
              <a:buChar char="-"/>
              <a:tabLst>
                <a:tab pos="1155700" algn="l"/>
              </a:tabLst>
            </a:pPr>
            <a:r>
              <a:rPr sz="2400" dirty="0">
                <a:cs typeface="Calibri"/>
              </a:rPr>
              <a:t>around student</a:t>
            </a:r>
            <a:r>
              <a:rPr sz="2400" spc="-140" dirty="0">
                <a:cs typeface="Calibri"/>
              </a:rPr>
              <a:t> </a:t>
            </a:r>
            <a:r>
              <a:rPr sz="2400" dirty="0">
                <a:cs typeface="Calibri"/>
              </a:rPr>
              <a:t>learning</a:t>
            </a:r>
            <a:endParaRPr lang="en-US" sz="2400" dirty="0">
              <a:cs typeface="Calibri"/>
            </a:endParaRPr>
          </a:p>
        </p:txBody>
      </p:sp>
      <p:pic>
        <p:nvPicPr>
          <p:cNvPr id="5" name="Picture 4"/>
          <p:cNvPicPr>
            <a:picLocks noChangeAspect="1"/>
          </p:cNvPicPr>
          <p:nvPr/>
        </p:nvPicPr>
        <p:blipFill>
          <a:blip r:embed="rId3"/>
          <a:stretch>
            <a:fillRect/>
          </a:stretch>
        </p:blipFill>
        <p:spPr>
          <a:xfrm>
            <a:off x="7658452" y="2419955"/>
            <a:ext cx="3828298" cy="38282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655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1565" y="635001"/>
            <a:ext cx="6471304" cy="553998"/>
          </a:xfrm>
          <a:prstGeom prst="rect">
            <a:avLst/>
          </a:prstGeom>
        </p:spPr>
        <p:txBody>
          <a:bodyPr vert="horz" wrap="square" lIns="0" tIns="0" rIns="0" bIns="0" rtlCol="0">
            <a:spAutoFit/>
          </a:bodyPr>
          <a:lstStyle/>
          <a:p>
            <a:pPr marL="12700"/>
            <a:r>
              <a:rPr spc="-5" dirty="0"/>
              <a:t>What is Quality</a:t>
            </a:r>
            <a:r>
              <a:rPr spc="-110" dirty="0"/>
              <a:t> </a:t>
            </a:r>
            <a:r>
              <a:rPr spc="-30" dirty="0"/>
              <a:t>Matters?</a:t>
            </a:r>
            <a:endParaRPr dirty="0"/>
          </a:p>
        </p:txBody>
      </p:sp>
      <p:pic>
        <p:nvPicPr>
          <p:cNvPr id="4" name="Picture 3"/>
          <p:cNvPicPr>
            <a:picLocks noChangeAspect="1"/>
          </p:cNvPicPr>
          <p:nvPr/>
        </p:nvPicPr>
        <p:blipFill>
          <a:blip r:embed="rId3"/>
          <a:stretch>
            <a:fillRect/>
          </a:stretch>
        </p:blipFill>
        <p:spPr>
          <a:xfrm>
            <a:off x="8581292" y="705431"/>
            <a:ext cx="3188677" cy="2571665"/>
          </a:xfrm>
          <a:prstGeom prst="rect">
            <a:avLst/>
          </a:prstGeom>
        </p:spPr>
      </p:pic>
      <p:sp>
        <p:nvSpPr>
          <p:cNvPr id="6" name="Content Placeholder 2">
            <a:extLst>
              <a:ext uri="{FF2B5EF4-FFF2-40B4-BE49-F238E27FC236}">
                <a16:creationId xmlns:a16="http://schemas.microsoft.com/office/drawing/2014/main" id="{7D20600E-2A53-1641-8E15-1F371D20790E}"/>
              </a:ext>
            </a:extLst>
          </p:cNvPr>
          <p:cNvSpPr>
            <a:spLocks noGrp="1"/>
          </p:cNvSpPr>
          <p:nvPr>
            <p:ph idx="1"/>
          </p:nvPr>
        </p:nvSpPr>
        <p:spPr>
          <a:xfrm>
            <a:off x="2013622" y="1742951"/>
            <a:ext cx="6550767" cy="2466442"/>
          </a:xfrm>
        </p:spPr>
        <p:txBody>
          <a:bodyPr>
            <a:noAutofit/>
          </a:bodyPr>
          <a:lstStyle/>
          <a:p>
            <a:pPr marL="473075" indent="-473075">
              <a:spcBef>
                <a:spcPts val="0"/>
              </a:spcBef>
            </a:pPr>
            <a:r>
              <a:rPr lang="en-US" sz="2400" b="1" dirty="0"/>
              <a:t>A set of Standards </a:t>
            </a:r>
            <a:r>
              <a:rPr lang="en-US" sz="2400" dirty="0"/>
              <a:t>(Rubric) for the design of online and blended  courses</a:t>
            </a:r>
          </a:p>
          <a:p>
            <a:pPr marL="873125" lvl="1" indent="-473075">
              <a:spcBef>
                <a:spcPts val="0"/>
              </a:spcBef>
            </a:pPr>
            <a:r>
              <a:rPr lang="en-US" sz="2200" dirty="0">
                <a:cs typeface="Calibri"/>
              </a:rPr>
              <a:t>6</a:t>
            </a:r>
            <a:r>
              <a:rPr lang="en-US" sz="2200" baseline="30000" dirty="0">
                <a:cs typeface="Calibri"/>
              </a:rPr>
              <a:t>th</a:t>
            </a:r>
            <a:r>
              <a:rPr lang="en-US" sz="2200" dirty="0">
                <a:cs typeface="Calibri"/>
              </a:rPr>
              <a:t> Edition released July 1</a:t>
            </a:r>
            <a:endParaRPr lang="en-US" sz="2400" dirty="0"/>
          </a:p>
          <a:p>
            <a:pPr marL="473075" indent="-473075">
              <a:spcBef>
                <a:spcPts val="600"/>
              </a:spcBef>
            </a:pPr>
            <a:r>
              <a:rPr lang="en-US" sz="2400" b="1" dirty="0"/>
              <a:t>A peer review process </a:t>
            </a:r>
            <a:r>
              <a:rPr lang="en-US" sz="2400" dirty="0"/>
              <a:t>(faculty mentoring faculty) for reviewing and  improving online and blended courses</a:t>
            </a:r>
          </a:p>
        </p:txBody>
      </p:sp>
      <p:sp>
        <p:nvSpPr>
          <p:cNvPr id="7" name="Rectangle 6">
            <a:extLst>
              <a:ext uri="{FF2B5EF4-FFF2-40B4-BE49-F238E27FC236}">
                <a16:creationId xmlns:a16="http://schemas.microsoft.com/office/drawing/2014/main" id="{8CD2B7B8-AF5E-844C-B9D6-68FCCAAE962F}"/>
              </a:ext>
            </a:extLst>
          </p:cNvPr>
          <p:cNvSpPr/>
          <p:nvPr/>
        </p:nvSpPr>
        <p:spPr>
          <a:xfrm>
            <a:off x="2013622" y="4083035"/>
            <a:ext cx="10275172" cy="2092881"/>
          </a:xfrm>
          <a:prstGeom prst="rect">
            <a:avLst/>
          </a:prstGeom>
        </p:spPr>
        <p:txBody>
          <a:bodyPr wrap="square">
            <a:spAutoFit/>
          </a:bodyPr>
          <a:lstStyle/>
          <a:p>
            <a:pPr marL="473075" indent="-473075">
              <a:buClr>
                <a:srgbClr val="A53010"/>
              </a:buClr>
              <a:buFont typeface="Wingdings 3" charset="2"/>
              <a:buChar char=""/>
            </a:pPr>
            <a:r>
              <a:rPr lang="en-US" sz="2400" b="1" dirty="0">
                <a:solidFill>
                  <a:schemeClr val="tx1">
                    <a:lumMod val="75000"/>
                    <a:lumOff val="25000"/>
                  </a:schemeClr>
                </a:solidFill>
              </a:rPr>
              <a:t>A course development tool </a:t>
            </a:r>
            <a:r>
              <a:rPr lang="en-US" sz="2400" dirty="0">
                <a:solidFill>
                  <a:schemeClr val="tx1">
                    <a:lumMod val="75000"/>
                    <a:lumOff val="25000"/>
                  </a:schemeClr>
                </a:solidFill>
              </a:rPr>
              <a:t>for faculty and instructional development staff</a:t>
            </a:r>
          </a:p>
          <a:p>
            <a:pPr marL="473075" indent="-473075">
              <a:spcBef>
                <a:spcPts val="600"/>
              </a:spcBef>
              <a:buClr>
                <a:srgbClr val="A53010"/>
              </a:buClr>
              <a:buFont typeface="Wingdings 3" charset="2"/>
              <a:buChar char=""/>
            </a:pPr>
            <a:r>
              <a:rPr lang="en-US" sz="2400" b="1" dirty="0">
                <a:solidFill>
                  <a:schemeClr val="tx1">
                    <a:lumMod val="75000"/>
                    <a:lumOff val="25000"/>
                  </a:schemeClr>
                </a:solidFill>
              </a:rPr>
              <a:t>A professional development </a:t>
            </a:r>
            <a:r>
              <a:rPr lang="en-US" sz="2400" dirty="0">
                <a:solidFill>
                  <a:schemeClr val="tx1">
                    <a:lumMod val="75000"/>
                    <a:lumOff val="25000"/>
                  </a:schemeClr>
                </a:solidFill>
              </a:rPr>
              <a:t>opportunity</a:t>
            </a:r>
          </a:p>
          <a:p>
            <a:pPr marL="473075" indent="-473075">
              <a:spcBef>
                <a:spcPts val="600"/>
              </a:spcBef>
              <a:buClr>
                <a:srgbClr val="A53010"/>
              </a:buClr>
              <a:buFont typeface="Wingdings 3" charset="2"/>
              <a:buChar char=""/>
            </a:pPr>
            <a:r>
              <a:rPr lang="en-US" sz="2400" b="1" dirty="0">
                <a:solidFill>
                  <a:schemeClr val="tx1">
                    <a:lumMod val="75000"/>
                    <a:lumOff val="25000"/>
                  </a:schemeClr>
                </a:solidFill>
              </a:rPr>
              <a:t>An opportunity to participate </a:t>
            </a:r>
            <a:r>
              <a:rPr lang="en-US" sz="2400" dirty="0">
                <a:solidFill>
                  <a:schemeClr val="tx1">
                    <a:lumMod val="75000"/>
                    <a:lumOff val="25000"/>
                  </a:schemeClr>
                </a:solidFill>
              </a:rPr>
              <a:t>in a community dedicated to quality in online and blended courses</a:t>
            </a:r>
          </a:p>
        </p:txBody>
      </p:sp>
    </p:spTree>
    <p:extLst>
      <p:ext uri="{BB962C8B-B14F-4D97-AF65-F5344CB8AC3E}">
        <p14:creationId xmlns:p14="http://schemas.microsoft.com/office/powerpoint/2010/main" val="67754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1000"/>
                                        <p:tgtEl>
                                          <p:spTgt spid="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1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10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dissolve">
                                      <p:cBhvr>
                                        <p:cTn id="20" dur="1000"/>
                                        <p:tgtEl>
                                          <p:spTgt spid="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animEffect transition="in" filter="dissolve">
                                      <p:cBhvr>
                                        <p:cTn id="25" dur="1000"/>
                                        <p:tgtEl>
                                          <p:spTgt spid="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Effect transition="in" filter="dissolve">
                                      <p:cBhvr>
                                        <p:cTn id="30" dur="1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87391" y="624186"/>
            <a:ext cx="6380392" cy="553998"/>
          </a:xfrm>
          <a:prstGeom prst="rect">
            <a:avLst/>
          </a:prstGeom>
        </p:spPr>
        <p:txBody>
          <a:bodyPr vert="horz" wrap="square" lIns="0" tIns="0" rIns="0" bIns="0" rtlCol="0">
            <a:spAutoFit/>
          </a:bodyPr>
          <a:lstStyle/>
          <a:p>
            <a:pPr marL="12700"/>
            <a:r>
              <a:rPr spc="-5" dirty="0"/>
              <a:t>What </a:t>
            </a:r>
            <a:r>
              <a:rPr dirty="0"/>
              <a:t>QM </a:t>
            </a:r>
            <a:r>
              <a:rPr spc="-5" dirty="0"/>
              <a:t>is </a:t>
            </a:r>
            <a:r>
              <a:rPr i="1" spc="-30" dirty="0"/>
              <a:t>NOT</a:t>
            </a:r>
            <a:r>
              <a:rPr spc="-155" dirty="0"/>
              <a:t> </a:t>
            </a:r>
            <a:r>
              <a:rPr spc="5" dirty="0"/>
              <a:t>About…</a:t>
            </a:r>
            <a:endParaRPr dirty="0"/>
          </a:p>
        </p:txBody>
      </p:sp>
      <p:pic>
        <p:nvPicPr>
          <p:cNvPr id="4" name="Picture 3"/>
          <p:cNvPicPr>
            <a:picLocks noChangeAspect="1"/>
          </p:cNvPicPr>
          <p:nvPr/>
        </p:nvPicPr>
        <p:blipFill>
          <a:blip r:embed="rId3"/>
          <a:stretch>
            <a:fillRect/>
          </a:stretch>
        </p:blipFill>
        <p:spPr>
          <a:xfrm>
            <a:off x="8864600" y="280311"/>
            <a:ext cx="2901621" cy="3286671"/>
          </a:xfrm>
          <a:prstGeom prst="rect">
            <a:avLst/>
          </a:prstGeom>
          <a:ln>
            <a:noFill/>
          </a:ln>
          <a:effectLst>
            <a:outerShdw blurRad="292100" dist="139700" dir="2700000" algn="tl" rotWithShape="0">
              <a:srgbClr val="333333">
                <a:alpha val="65000"/>
              </a:srgbClr>
            </a:outerShdw>
          </a:effectLst>
        </p:spPr>
      </p:pic>
      <p:sp>
        <p:nvSpPr>
          <p:cNvPr id="6" name="Content Placeholder 2">
            <a:extLst>
              <a:ext uri="{FF2B5EF4-FFF2-40B4-BE49-F238E27FC236}">
                <a16:creationId xmlns:a16="http://schemas.microsoft.com/office/drawing/2014/main" id="{58D8017C-B26F-0D4E-89D5-F94C1741CAF6}"/>
              </a:ext>
            </a:extLst>
          </p:cNvPr>
          <p:cNvSpPr>
            <a:spLocks noGrp="1"/>
          </p:cNvSpPr>
          <p:nvPr>
            <p:ph idx="1"/>
          </p:nvPr>
        </p:nvSpPr>
        <p:spPr>
          <a:xfrm>
            <a:off x="1987391" y="2088566"/>
            <a:ext cx="9726075" cy="4343400"/>
          </a:xfrm>
        </p:spPr>
        <p:txBody>
          <a:bodyPr>
            <a:normAutofit/>
          </a:bodyPr>
          <a:lstStyle/>
          <a:p>
            <a:pPr marL="473075" marR="2313305" indent="-473075">
              <a:spcBef>
                <a:spcPts val="0"/>
              </a:spcBef>
              <a:tabLst>
                <a:tab pos="396875" algn="ctr"/>
              </a:tabLst>
            </a:pPr>
            <a:r>
              <a:rPr lang="en-US" sz="2400" spc="-5" dirty="0">
                <a:cs typeface="Calibri"/>
              </a:rPr>
              <a:t>Not about an individual </a:t>
            </a:r>
            <a:r>
              <a:rPr lang="en-US" sz="2400" spc="-10" dirty="0">
                <a:cs typeface="Calibri"/>
              </a:rPr>
              <a:t>instructor  </a:t>
            </a:r>
          </a:p>
          <a:p>
            <a:pPr marL="987425" marR="2313305" lvl="1" indent="-473075">
              <a:spcBef>
                <a:spcPts val="0"/>
              </a:spcBef>
              <a:tabLst>
                <a:tab pos="396875" algn="ctr"/>
              </a:tabLst>
            </a:pPr>
            <a:r>
              <a:rPr lang="en-US" sz="2400" spc="-20" dirty="0">
                <a:cs typeface="Calibri"/>
              </a:rPr>
              <a:t>(it’s </a:t>
            </a:r>
            <a:r>
              <a:rPr lang="en-US" sz="2400" spc="-5" dirty="0">
                <a:cs typeface="Calibri"/>
              </a:rPr>
              <a:t>about </a:t>
            </a:r>
            <a:r>
              <a:rPr lang="en-US" sz="2400" b="1" spc="-10" dirty="0">
                <a:cs typeface="Calibri"/>
              </a:rPr>
              <a:t>the</a:t>
            </a:r>
            <a:r>
              <a:rPr lang="en-US" sz="2400" b="1" spc="25" dirty="0">
                <a:cs typeface="Calibri"/>
              </a:rPr>
              <a:t> </a:t>
            </a:r>
            <a:r>
              <a:rPr lang="en-US" sz="2400" b="1" spc="-20" dirty="0">
                <a:cs typeface="Calibri"/>
              </a:rPr>
              <a:t>course</a:t>
            </a:r>
            <a:r>
              <a:rPr lang="en-US" sz="2400" spc="-20" dirty="0">
                <a:cs typeface="Calibri"/>
              </a:rPr>
              <a:t>)</a:t>
            </a:r>
            <a:endParaRPr lang="en-US" sz="2400" dirty="0">
              <a:cs typeface="Times New Roman"/>
            </a:endParaRPr>
          </a:p>
          <a:p>
            <a:pPr marL="473075" marR="2313305" indent="-473075">
              <a:spcBef>
                <a:spcPts val="600"/>
              </a:spcBef>
              <a:tabLst>
                <a:tab pos="396875" algn="ctr"/>
              </a:tabLst>
            </a:pPr>
            <a:r>
              <a:rPr lang="en-US" sz="2400" spc="-5" dirty="0">
                <a:cs typeface="Calibri"/>
              </a:rPr>
              <a:t>Not about </a:t>
            </a:r>
            <a:r>
              <a:rPr lang="en-US" sz="2400" spc="-10" dirty="0">
                <a:cs typeface="Calibri"/>
              </a:rPr>
              <a:t>faculty </a:t>
            </a:r>
            <a:r>
              <a:rPr lang="en-US" sz="2400" spc="-15" dirty="0">
                <a:cs typeface="Calibri"/>
              </a:rPr>
              <a:t>evaluation </a:t>
            </a:r>
          </a:p>
          <a:p>
            <a:pPr marL="987425" marR="3032125" lvl="1" indent="-473075">
              <a:spcBef>
                <a:spcPts val="0"/>
              </a:spcBef>
              <a:tabLst>
                <a:tab pos="396875" algn="ctr"/>
              </a:tabLst>
            </a:pPr>
            <a:r>
              <a:rPr lang="en-US" sz="2400" spc="-20" dirty="0">
                <a:cs typeface="Calibri"/>
              </a:rPr>
              <a:t>(it’s a</a:t>
            </a:r>
            <a:r>
              <a:rPr lang="en-US" sz="2400" spc="-5" dirty="0">
                <a:cs typeface="Calibri"/>
              </a:rPr>
              <a:t>bout </a:t>
            </a:r>
            <a:r>
              <a:rPr lang="en-US" sz="2400" b="1" spc="-20" dirty="0">
                <a:cs typeface="Calibri"/>
              </a:rPr>
              <a:t>course</a:t>
            </a:r>
            <a:r>
              <a:rPr lang="en-US" sz="2400" b="1" spc="45" dirty="0">
                <a:cs typeface="Calibri"/>
              </a:rPr>
              <a:t> </a:t>
            </a:r>
            <a:r>
              <a:rPr lang="en-US" sz="2400" b="1" spc="-5" dirty="0">
                <a:cs typeface="Calibri"/>
              </a:rPr>
              <a:t>quality</a:t>
            </a:r>
            <a:r>
              <a:rPr lang="en-US" sz="2400" spc="-5" dirty="0">
                <a:cs typeface="Calibri"/>
              </a:rPr>
              <a:t>)</a:t>
            </a:r>
            <a:endParaRPr lang="en-US" sz="2400" dirty="0">
              <a:cs typeface="Times New Roman"/>
            </a:endParaRPr>
          </a:p>
          <a:p>
            <a:pPr marL="473075" marR="2313305" indent="-473075">
              <a:spcBef>
                <a:spcPts val="600"/>
              </a:spcBef>
              <a:tabLst>
                <a:tab pos="396875" algn="ctr"/>
              </a:tabLst>
            </a:pPr>
            <a:r>
              <a:rPr lang="en-US" sz="2400" spc="-5" dirty="0">
                <a:cs typeface="Calibri"/>
              </a:rPr>
              <a:t>Not about</a:t>
            </a:r>
            <a:r>
              <a:rPr lang="en-US" sz="2400" spc="-25" dirty="0">
                <a:cs typeface="Calibri"/>
              </a:rPr>
              <a:t> </a:t>
            </a:r>
            <a:r>
              <a:rPr lang="en-US" sz="2400" spc="-10" dirty="0">
                <a:cs typeface="Calibri"/>
              </a:rPr>
              <a:t>judgment</a:t>
            </a:r>
            <a:endParaRPr lang="en-US" sz="2400" dirty="0">
              <a:cs typeface="Calibri"/>
            </a:endParaRPr>
          </a:p>
          <a:p>
            <a:pPr marL="987425" lvl="1" indent="-473075">
              <a:spcBef>
                <a:spcPts val="0"/>
              </a:spcBef>
              <a:tabLst>
                <a:tab pos="396875" algn="ctr"/>
              </a:tabLst>
            </a:pPr>
            <a:r>
              <a:rPr lang="en-US" sz="2400" spc="-20" dirty="0">
                <a:cs typeface="Calibri"/>
              </a:rPr>
              <a:t>(it’s </a:t>
            </a:r>
            <a:r>
              <a:rPr lang="en-US" sz="2400" spc="-5" dirty="0">
                <a:cs typeface="Calibri"/>
              </a:rPr>
              <a:t>about </a:t>
            </a:r>
            <a:r>
              <a:rPr lang="en-US" sz="2400" b="1" spc="-5" dirty="0">
                <a:cs typeface="Calibri"/>
              </a:rPr>
              <a:t>diagnosis </a:t>
            </a:r>
            <a:r>
              <a:rPr lang="en-US" sz="2400" spc="-5" dirty="0">
                <a:cs typeface="Calibri"/>
              </a:rPr>
              <a:t>and</a:t>
            </a:r>
            <a:r>
              <a:rPr lang="en-US" sz="2400" spc="35" dirty="0">
                <a:cs typeface="Calibri"/>
              </a:rPr>
              <a:t> </a:t>
            </a:r>
            <a:r>
              <a:rPr lang="en-US" sz="2400" b="1" spc="-15" dirty="0">
                <a:cs typeface="Calibri"/>
              </a:rPr>
              <a:t>improvement)</a:t>
            </a:r>
            <a:endParaRPr lang="en-US" sz="2400" b="1" dirty="0">
              <a:cs typeface="Calibri"/>
            </a:endParaRPr>
          </a:p>
          <a:p>
            <a:pPr marL="473075" marR="2313305" indent="-473075">
              <a:spcBef>
                <a:spcPts val="600"/>
              </a:spcBef>
              <a:tabLst>
                <a:tab pos="396875" algn="ctr"/>
              </a:tabLst>
            </a:pPr>
            <a:r>
              <a:rPr lang="en-US" sz="2400" spc="-5" dirty="0">
                <a:cs typeface="Calibri"/>
              </a:rPr>
              <a:t>Not about “win/lose” or</a:t>
            </a:r>
            <a:r>
              <a:rPr lang="en-US" sz="2400" spc="25" dirty="0">
                <a:cs typeface="Calibri"/>
              </a:rPr>
              <a:t> </a:t>
            </a:r>
            <a:r>
              <a:rPr lang="en-US" sz="2400" spc="-10" dirty="0">
                <a:cs typeface="Calibri"/>
              </a:rPr>
              <a:t>“pass/fail”</a:t>
            </a:r>
            <a:endParaRPr lang="en-US" sz="2400" dirty="0">
              <a:cs typeface="Calibri"/>
            </a:endParaRPr>
          </a:p>
          <a:p>
            <a:pPr marL="977900" marR="5080" lvl="1" indent="-520700">
              <a:spcBef>
                <a:spcPts val="0"/>
              </a:spcBef>
            </a:pPr>
            <a:r>
              <a:rPr lang="en-US" sz="2400" spc="-20" dirty="0">
                <a:cs typeface="Calibri"/>
              </a:rPr>
              <a:t>(it’s </a:t>
            </a:r>
            <a:r>
              <a:rPr lang="en-US" sz="2400" spc="-5" dirty="0">
                <a:cs typeface="Calibri"/>
              </a:rPr>
              <a:t>about </a:t>
            </a:r>
            <a:r>
              <a:rPr lang="en-US" sz="2400" b="1" spc="-15" dirty="0">
                <a:cs typeface="Calibri"/>
              </a:rPr>
              <a:t>continuous improvement </a:t>
            </a:r>
            <a:r>
              <a:rPr lang="en-US" sz="2400" spc="-5" dirty="0">
                <a:cs typeface="Calibri"/>
              </a:rPr>
              <a:t>in a supportive  </a:t>
            </a:r>
            <a:r>
              <a:rPr lang="en-US" sz="2400" spc="-15" dirty="0">
                <a:cs typeface="Calibri"/>
              </a:rPr>
              <a:t>environment)</a:t>
            </a:r>
            <a:endParaRPr lang="en-US" sz="2400" dirty="0">
              <a:cs typeface="Calibri"/>
            </a:endParaRPr>
          </a:p>
        </p:txBody>
      </p:sp>
    </p:spTree>
    <p:extLst>
      <p:ext uri="{BB962C8B-B14F-4D97-AF65-F5344CB8AC3E}">
        <p14:creationId xmlns:p14="http://schemas.microsoft.com/office/powerpoint/2010/main" val="289538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1000"/>
                                        <p:tgtEl>
                                          <p:spTgt spid="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1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1000"/>
                                        <p:tgtEl>
                                          <p:spTgt spid="6">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ssolve">
                                      <p:cBhvr>
                                        <p:cTn id="18" dur="10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1000"/>
                                        <p:tgtEl>
                                          <p:spTgt spid="6">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dissolve">
                                      <p:cBhvr>
                                        <p:cTn id="26" dur="10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dissolve">
                                      <p:cBhvr>
                                        <p:cTn id="31" dur="1000"/>
                                        <p:tgtEl>
                                          <p:spTgt spid="6">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dissolve">
                                      <p:cBhvr>
                                        <p:cTn id="34"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6F8C7-361E-7443-B7B6-3B3620D68EA4}"/>
              </a:ext>
            </a:extLst>
          </p:cNvPr>
          <p:cNvSpPr>
            <a:spLocks noGrp="1"/>
          </p:cNvSpPr>
          <p:nvPr>
            <p:ph type="title"/>
          </p:nvPr>
        </p:nvSpPr>
        <p:spPr>
          <a:xfrm>
            <a:off x="1869836" y="592593"/>
            <a:ext cx="5287108" cy="744415"/>
          </a:xfrm>
        </p:spPr>
        <p:txBody>
          <a:bodyPr>
            <a:noAutofit/>
          </a:bodyPr>
          <a:lstStyle/>
          <a:p>
            <a:r>
              <a:rPr lang="en-US" dirty="0"/>
              <a:t>Online vs F2F: </a:t>
            </a:r>
            <a:r>
              <a:rPr lang="en-US" sz="3200" i="1" dirty="0"/>
              <a:t>environment</a:t>
            </a:r>
            <a:endParaRPr lang="en-US" i="1" dirty="0"/>
          </a:p>
        </p:txBody>
      </p:sp>
      <p:pic>
        <p:nvPicPr>
          <p:cNvPr id="13" name="Picture 12">
            <a:extLst>
              <a:ext uri="{FF2B5EF4-FFF2-40B4-BE49-F238E27FC236}">
                <a16:creationId xmlns:a16="http://schemas.microsoft.com/office/drawing/2014/main" id="{E6795F95-0C99-644E-87E3-ADD5D0BF6D89}"/>
              </a:ext>
            </a:extLst>
          </p:cNvPr>
          <p:cNvPicPr>
            <a:picLocks noChangeAspect="1"/>
          </p:cNvPicPr>
          <p:nvPr/>
        </p:nvPicPr>
        <p:blipFill>
          <a:blip r:embed="rId3"/>
          <a:stretch>
            <a:fillRect/>
          </a:stretch>
        </p:blipFill>
        <p:spPr>
          <a:xfrm>
            <a:off x="6950778" y="298938"/>
            <a:ext cx="4934753" cy="200210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8B6735D9-E766-4A44-9B8F-8D5F09274BB4}"/>
              </a:ext>
            </a:extLst>
          </p:cNvPr>
          <p:cNvSpPr txBox="1"/>
          <p:nvPr/>
        </p:nvSpPr>
        <p:spPr>
          <a:xfrm>
            <a:off x="3657600" y="2519743"/>
            <a:ext cx="8325681" cy="461665"/>
          </a:xfrm>
          <a:prstGeom prst="rect">
            <a:avLst/>
          </a:prstGeom>
          <a:noFill/>
        </p:spPr>
        <p:txBody>
          <a:bodyPr wrap="square" rtlCol="0">
            <a:spAutoFit/>
          </a:bodyPr>
          <a:lstStyle/>
          <a:p>
            <a:pPr>
              <a:tabLst>
                <a:tab pos="4227513" algn="l"/>
              </a:tabLst>
            </a:pPr>
            <a:r>
              <a:rPr lang="en-US" sz="2400" i="1" dirty="0"/>
              <a:t>Online 	 Face-to-Face</a:t>
            </a:r>
          </a:p>
        </p:txBody>
      </p:sp>
      <p:sp>
        <p:nvSpPr>
          <p:cNvPr id="11" name="TextBox 10">
            <a:extLst>
              <a:ext uri="{FF2B5EF4-FFF2-40B4-BE49-F238E27FC236}">
                <a16:creationId xmlns:a16="http://schemas.microsoft.com/office/drawing/2014/main" id="{87ADD580-9F50-9D49-B98E-3DF89841B97F}"/>
              </a:ext>
            </a:extLst>
          </p:cNvPr>
          <p:cNvSpPr txBox="1"/>
          <p:nvPr/>
        </p:nvSpPr>
        <p:spPr>
          <a:xfrm>
            <a:off x="1318845" y="3200113"/>
            <a:ext cx="10873155" cy="2923877"/>
          </a:xfrm>
          <a:prstGeom prst="rect">
            <a:avLst/>
          </a:prstGeom>
          <a:noFill/>
        </p:spPr>
        <p:txBody>
          <a:bodyPr wrap="square" rtlCol="0">
            <a:spAutoFit/>
          </a:bodyPr>
          <a:lstStyle/>
          <a:p>
            <a:pPr fontAlgn="ctr">
              <a:tabLst>
                <a:tab pos="2286000" algn="l"/>
                <a:tab pos="6623050" algn="l"/>
                <a:tab pos="6627813" algn="l"/>
              </a:tabLst>
            </a:pPr>
            <a:r>
              <a:rPr lang="en-US" sz="2000" i="1" dirty="0">
                <a:solidFill>
                  <a:schemeClr val="dk1"/>
                </a:solidFill>
              </a:rPr>
              <a:t>Pedagogical</a:t>
            </a:r>
            <a:r>
              <a:rPr lang="en-US" sz="2000" dirty="0">
                <a:solidFill>
                  <a:schemeClr val="dk1"/>
                </a:solidFill>
              </a:rPr>
              <a:t>	Mostly asynchronous interaction	Mostly synchronous interaction	</a:t>
            </a:r>
            <a:endParaRPr lang="en-US" sz="2000" dirty="0"/>
          </a:p>
          <a:p>
            <a:pPr fontAlgn="ctr">
              <a:tabLst>
                <a:tab pos="2286000" algn="l"/>
                <a:tab pos="6623050" algn="l"/>
              </a:tabLst>
            </a:pPr>
            <a:endParaRPr lang="en-US" sz="2000" dirty="0"/>
          </a:p>
          <a:p>
            <a:pPr fontAlgn="ctr">
              <a:tabLst>
                <a:tab pos="2286000" algn="l"/>
                <a:tab pos="6623050" algn="l"/>
              </a:tabLst>
            </a:pPr>
            <a:r>
              <a:rPr lang="en-US" sz="2000" i="1" dirty="0"/>
              <a:t>Operational</a:t>
            </a:r>
            <a:r>
              <a:rPr lang="en-US" sz="2000" dirty="0"/>
              <a:t>	Class is in session 24/7	Same place, same time	</a:t>
            </a:r>
            <a:endParaRPr lang="en-US" sz="2000" i="1" dirty="0">
              <a:solidFill>
                <a:schemeClr val="dk1"/>
              </a:solidFill>
            </a:endParaRPr>
          </a:p>
          <a:p>
            <a:pPr fontAlgn="ctr">
              <a:tabLst>
                <a:tab pos="2324100" algn="l"/>
                <a:tab pos="6627813" algn="l"/>
              </a:tabLst>
            </a:pPr>
            <a:endParaRPr lang="en-US" sz="2000" i="1" dirty="0">
              <a:solidFill>
                <a:schemeClr val="dk1"/>
              </a:solidFill>
            </a:endParaRPr>
          </a:p>
          <a:p>
            <a:pPr fontAlgn="ctr">
              <a:tabLst>
                <a:tab pos="2324100" algn="l"/>
                <a:tab pos="6627813" algn="l"/>
              </a:tabLst>
            </a:pPr>
            <a:r>
              <a:rPr lang="en-US" sz="2000" i="1" dirty="0">
                <a:solidFill>
                  <a:schemeClr val="dk1"/>
                </a:solidFill>
              </a:rPr>
              <a:t>Students</a:t>
            </a:r>
            <a:r>
              <a:rPr lang="en-US" sz="2000" i="1" dirty="0"/>
              <a:t>	</a:t>
            </a:r>
            <a:r>
              <a:rPr lang="en-US" sz="2000" dirty="0"/>
              <a:t>Often working professionals,	Often live close, schedule allows 	often dispersed	for classroom sessions	</a:t>
            </a:r>
          </a:p>
          <a:p>
            <a:pPr>
              <a:tabLst>
                <a:tab pos="2330450" algn="l"/>
              </a:tabLst>
            </a:pPr>
            <a:r>
              <a:rPr lang="en-US" sz="2000" dirty="0"/>
              <a:t>		</a:t>
            </a:r>
            <a:endParaRPr lang="en-US" sz="2000" i="1" dirty="0">
              <a:solidFill>
                <a:schemeClr val="dk1"/>
              </a:solidFill>
            </a:endParaRPr>
          </a:p>
          <a:p>
            <a:pPr fontAlgn="ctr">
              <a:tabLst>
                <a:tab pos="2324100" algn="l"/>
                <a:tab pos="6627813" algn="l"/>
              </a:tabLst>
            </a:pPr>
            <a:r>
              <a:rPr lang="en-US" sz="2000" i="1" dirty="0">
                <a:solidFill>
                  <a:schemeClr val="dk1"/>
                </a:solidFill>
              </a:rPr>
              <a:t>Role of Instructor</a:t>
            </a:r>
            <a:r>
              <a:rPr lang="en-US" sz="2400" i="1" dirty="0">
                <a:solidFill>
                  <a:schemeClr val="dk1"/>
                </a:solidFill>
              </a:rPr>
              <a:t>	</a:t>
            </a:r>
            <a:r>
              <a:rPr lang="en-US" sz="2000" dirty="0"/>
              <a:t>Facilitator; helps students 	Lecturer; “Sage on the Stage”, 	</a:t>
            </a:r>
          </a:p>
          <a:p>
            <a:pPr fontAlgn="ctr">
              <a:tabLst>
                <a:tab pos="2324100" algn="l"/>
                <a:tab pos="6627813" algn="l"/>
              </a:tabLst>
            </a:pPr>
            <a:r>
              <a:rPr lang="en-US" sz="2000" dirty="0"/>
              <a:t>	 construct knowledge 	transfers knowledge to students	</a:t>
            </a:r>
          </a:p>
        </p:txBody>
      </p:sp>
    </p:spTree>
    <p:extLst>
      <p:ext uri="{BB962C8B-B14F-4D97-AF65-F5344CB8AC3E}">
        <p14:creationId xmlns:p14="http://schemas.microsoft.com/office/powerpoint/2010/main" val="277046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dissolve">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dissolve">
                                      <p:cBhvr>
                                        <p:cTn id="12" dur="1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dissolve">
                                      <p:cBhvr>
                                        <p:cTn id="17" dur="1000"/>
                                        <p:tgtEl>
                                          <p:spTgt spid="11">
                                            <p:txEl>
                                              <p:pRg st="4" end="4"/>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1">
                                            <p:txEl>
                                              <p:pRg st="5" end="5"/>
                                            </p:txEl>
                                          </p:spTgt>
                                        </p:tgtEl>
                                        <p:attrNameLst>
                                          <p:attrName>style.visibility</p:attrName>
                                        </p:attrNameLst>
                                      </p:cBhvr>
                                      <p:to>
                                        <p:strVal val="visible"/>
                                      </p:to>
                                    </p:set>
                                    <p:animEffect transition="in" filter="dissolve">
                                      <p:cBhvr>
                                        <p:cTn id="20" dur="1000"/>
                                        <p:tgtEl>
                                          <p:spTgt spid="11">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dissolve">
                                      <p:cBhvr>
                                        <p:cTn id="25" dur="1000"/>
                                        <p:tgtEl>
                                          <p:spTgt spid="11">
                                            <p:txEl>
                                              <p:pRg st="6" end="6"/>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dissolve">
                                      <p:cBhvr>
                                        <p:cTn id="28"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6F8C7-361E-7443-B7B6-3B3620D68EA4}"/>
              </a:ext>
            </a:extLst>
          </p:cNvPr>
          <p:cNvSpPr>
            <a:spLocks noGrp="1"/>
          </p:cNvSpPr>
          <p:nvPr>
            <p:ph type="title"/>
          </p:nvPr>
        </p:nvSpPr>
        <p:spPr>
          <a:xfrm>
            <a:off x="1905000" y="597508"/>
            <a:ext cx="10287000" cy="1224085"/>
          </a:xfrm>
        </p:spPr>
        <p:txBody>
          <a:bodyPr>
            <a:noAutofit/>
          </a:bodyPr>
          <a:lstStyle/>
          <a:p>
            <a:r>
              <a:rPr lang="en-US" dirty="0"/>
              <a:t>Online vs F2F:</a:t>
            </a:r>
            <a:br>
              <a:rPr lang="en-US" dirty="0"/>
            </a:br>
            <a:r>
              <a:rPr lang="en-US" i="1" dirty="0"/>
              <a:t>QM </a:t>
            </a:r>
            <a:r>
              <a:rPr lang="en-US" sz="3200" i="1" dirty="0"/>
              <a:t>Standard 1.1</a:t>
            </a:r>
            <a:endParaRPr lang="en-US" dirty="0"/>
          </a:p>
        </p:txBody>
      </p:sp>
      <p:graphicFrame>
        <p:nvGraphicFramePr>
          <p:cNvPr id="10" name="Table 9">
            <a:extLst>
              <a:ext uri="{FF2B5EF4-FFF2-40B4-BE49-F238E27FC236}">
                <a16:creationId xmlns:a16="http://schemas.microsoft.com/office/drawing/2014/main" id="{6BA2ADE2-45B0-8D4E-AE40-FDC6D2E77056}"/>
              </a:ext>
            </a:extLst>
          </p:cNvPr>
          <p:cNvGraphicFramePr>
            <a:graphicFrameLocks noGrp="1"/>
          </p:cNvGraphicFramePr>
          <p:nvPr>
            <p:extLst>
              <p:ext uri="{D42A27DB-BD31-4B8C-83A1-F6EECF244321}">
                <p14:modId xmlns:p14="http://schemas.microsoft.com/office/powerpoint/2010/main" val="404189336"/>
              </p:ext>
            </p:extLst>
          </p:nvPr>
        </p:nvGraphicFramePr>
        <p:xfrm>
          <a:off x="1585533" y="3938954"/>
          <a:ext cx="10299998" cy="2311598"/>
        </p:xfrm>
        <a:graphic>
          <a:graphicData uri="http://schemas.openxmlformats.org/drawingml/2006/table">
            <a:tbl>
              <a:tblPr firstRow="1" bandRow="1">
                <a:tableStyleId>{22838BEF-8BB2-4498-84A7-C5851F593DF1}</a:tableStyleId>
              </a:tblPr>
              <a:tblGrid>
                <a:gridCol w="2536387">
                  <a:extLst>
                    <a:ext uri="{9D8B030D-6E8A-4147-A177-3AD203B41FA5}">
                      <a16:colId xmlns:a16="http://schemas.microsoft.com/office/drawing/2014/main" val="2846152545"/>
                    </a:ext>
                  </a:extLst>
                </a:gridCol>
                <a:gridCol w="3809729">
                  <a:extLst>
                    <a:ext uri="{9D8B030D-6E8A-4147-A177-3AD203B41FA5}">
                      <a16:colId xmlns:a16="http://schemas.microsoft.com/office/drawing/2014/main" val="321346153"/>
                    </a:ext>
                  </a:extLst>
                </a:gridCol>
                <a:gridCol w="3953882">
                  <a:extLst>
                    <a:ext uri="{9D8B030D-6E8A-4147-A177-3AD203B41FA5}">
                      <a16:colId xmlns:a16="http://schemas.microsoft.com/office/drawing/2014/main" val="2201593062"/>
                    </a:ext>
                  </a:extLst>
                </a:gridCol>
              </a:tblGrid>
              <a:tr h="541674">
                <a:tc>
                  <a:txBody>
                    <a:bodyPr/>
                    <a:lstStyle/>
                    <a:p>
                      <a:pPr marL="0" algn="l" defTabSz="457200" rtl="0" eaLnBrk="1" latinLnBrk="0" hangingPunct="1">
                        <a:tabLst>
                          <a:tab pos="4227513" algn="l"/>
                        </a:tabLst>
                      </a:pPr>
                      <a:endParaRPr lang="en-US" sz="2400" b="0" i="1" kern="1200" dirty="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457200" rtl="0" eaLnBrk="1" latinLnBrk="0" hangingPunct="1">
                        <a:tabLst>
                          <a:tab pos="4227513" algn="l"/>
                        </a:tabLst>
                      </a:pPr>
                      <a:r>
                        <a:rPr lang="en-US" sz="2400" b="0" i="1" kern="1200" dirty="0">
                          <a:solidFill>
                            <a:schemeClr val="tx1"/>
                          </a:solidFill>
                          <a:latin typeface="+mn-lt"/>
                          <a:ea typeface="+mn-ea"/>
                          <a:cs typeface="+mn-cs"/>
                        </a:rPr>
                        <a:t>Online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tab pos="4227513" algn="l"/>
                        </a:tabLst>
                        <a:defRPr/>
                      </a:pPr>
                      <a:r>
                        <a:rPr lang="en-US" sz="2400" b="0" i="1" kern="1200" dirty="0">
                          <a:solidFill>
                            <a:schemeClr val="tx1"/>
                          </a:solidFill>
                          <a:latin typeface="+mn-lt"/>
                          <a:ea typeface="+mn-ea"/>
                          <a:cs typeface="+mn-cs"/>
                        </a:rPr>
                        <a:t>F2F</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142499"/>
                  </a:ext>
                </a:extLst>
              </a:tr>
              <a:tr h="417066">
                <a:tc>
                  <a:txBody>
                    <a:bodyPr/>
                    <a:lstStyle/>
                    <a:p>
                      <a:r>
                        <a:rPr lang="en-US" sz="2000" dirty="0"/>
                        <a:t>1</a:t>
                      </a:r>
                      <a:r>
                        <a:rPr lang="en-US" sz="2000" baseline="30000" dirty="0"/>
                        <a:t>st</a:t>
                      </a:r>
                      <a:r>
                        <a:rPr lang="en-US" sz="2000" dirty="0"/>
                        <a:t> day of class</a:t>
                      </a:r>
                      <a:endParaRPr lang="en-US" sz="20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a:t>Introductions, review syllabus</a:t>
                      </a: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Introductions, review syllabus</a:t>
                      </a:r>
                      <a:endParaRPr lang="en-US" sz="1800" i="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1082914"/>
                  </a:ext>
                </a:extLst>
              </a:tr>
              <a:tr h="712778">
                <a:tc>
                  <a:txBody>
                    <a:bodyPr/>
                    <a:lstStyle/>
                    <a:p>
                      <a:r>
                        <a:rPr lang="en-US" sz="2000" kern="1200" dirty="0"/>
                        <a:t>Learning Units</a:t>
                      </a:r>
                      <a:endParaRPr lang="en-US" sz="2000" i="1" kern="1200" dirty="0">
                        <a:solidFill>
                          <a:schemeClr val="dk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Introduced in[online] class, questions answered</a:t>
                      </a: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a:t>Introduced in class, questions answered </a:t>
                      </a: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6871638"/>
                  </a:ext>
                </a:extLst>
              </a:tr>
              <a:tr h="596897">
                <a:tc>
                  <a:txBody>
                    <a:bodyPr/>
                    <a:lstStyle/>
                    <a:p>
                      <a:r>
                        <a:rPr lang="en-US" sz="2000" kern="1200" dirty="0"/>
                        <a:t>Feedback &amp; Help</a:t>
                      </a:r>
                      <a:endParaRPr lang="en-US" sz="2000" i="1" kern="1200" dirty="0">
                        <a:solidFill>
                          <a:schemeClr val="dk1"/>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Online discussions, grading of activities and projects</a:t>
                      </a: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800" dirty="0"/>
                        <a:t>In class discussions, grading of activities and projects</a:t>
                      </a:r>
                      <a:endParaRPr lang="en-US"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08000223"/>
                  </a:ext>
                </a:extLst>
              </a:tr>
            </a:tbl>
          </a:graphicData>
        </a:graphic>
      </p:graphicFrame>
      <p:pic>
        <p:nvPicPr>
          <p:cNvPr id="4" name="Picture 3">
            <a:extLst>
              <a:ext uri="{FF2B5EF4-FFF2-40B4-BE49-F238E27FC236}">
                <a16:creationId xmlns:a16="http://schemas.microsoft.com/office/drawing/2014/main" id="{FCE66201-23CF-C04F-A245-D7938C402129}"/>
              </a:ext>
            </a:extLst>
          </p:cNvPr>
          <p:cNvPicPr>
            <a:picLocks noChangeAspect="1"/>
          </p:cNvPicPr>
          <p:nvPr/>
        </p:nvPicPr>
        <p:blipFill>
          <a:blip r:embed="rId3"/>
          <a:stretch>
            <a:fillRect/>
          </a:stretch>
        </p:blipFill>
        <p:spPr>
          <a:xfrm>
            <a:off x="6868939" y="298938"/>
            <a:ext cx="5016592" cy="2035303"/>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62AEAD87-9500-234D-A078-7BBDD30CBD0A}"/>
              </a:ext>
            </a:extLst>
          </p:cNvPr>
          <p:cNvSpPr/>
          <p:nvPr/>
        </p:nvSpPr>
        <p:spPr>
          <a:xfrm>
            <a:off x="1585533" y="2721099"/>
            <a:ext cx="10299998" cy="830997"/>
          </a:xfrm>
          <a:prstGeom prst="rect">
            <a:avLst/>
          </a:prstGeom>
        </p:spPr>
        <p:txBody>
          <a:bodyPr wrap="square">
            <a:spAutoFit/>
          </a:bodyPr>
          <a:lstStyle/>
          <a:p>
            <a:r>
              <a:rPr lang="en-US" sz="2400" i="1" dirty="0"/>
              <a:t>“Instructions make clear how to get started and where to find various course components.”</a:t>
            </a:r>
          </a:p>
        </p:txBody>
      </p:sp>
    </p:spTree>
    <p:extLst>
      <p:ext uri="{BB962C8B-B14F-4D97-AF65-F5344CB8AC3E}">
        <p14:creationId xmlns:p14="http://schemas.microsoft.com/office/powerpoint/2010/main" val="303433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008725" y="1599915"/>
            <a:ext cx="9991242" cy="5057186"/>
          </a:xfrm>
        </p:spPr>
        <p:txBody>
          <a:bodyPr>
            <a:noAutofit/>
          </a:bodyPr>
          <a:lstStyle/>
          <a:p>
            <a:r>
              <a:rPr lang="en-US" sz="2800" dirty="0"/>
              <a:t>2014: Join the AZ Consortium</a:t>
            </a:r>
          </a:p>
          <a:p>
            <a:r>
              <a:rPr lang="en-US" sz="2800" dirty="0"/>
              <a:t>2014: 1</a:t>
            </a:r>
            <a:r>
              <a:rPr lang="en-US" sz="2800" baseline="30000" dirty="0"/>
              <a:t>st</a:t>
            </a:r>
            <a:r>
              <a:rPr lang="en-US" sz="2800" dirty="0"/>
              <a:t> Apply the QM Rubric</a:t>
            </a:r>
          </a:p>
          <a:p>
            <a:pPr lvl="1"/>
            <a:r>
              <a:rPr lang="en-US" sz="2400" i="1" dirty="0"/>
              <a:t>March for Best Practices</a:t>
            </a:r>
          </a:p>
          <a:p>
            <a:r>
              <a:rPr lang="en-US" sz="2800" dirty="0"/>
              <a:t>2016: QM@YC launched</a:t>
            </a:r>
          </a:p>
          <a:p>
            <a:r>
              <a:rPr lang="en-US" sz="2800" dirty="0"/>
              <a:t>2017: QM Essentials Self-Review process implemented</a:t>
            </a:r>
          </a:p>
          <a:p>
            <a:r>
              <a:rPr lang="en-US" sz="2800" dirty="0"/>
              <a:t>2017: 1</a:t>
            </a:r>
            <a:r>
              <a:rPr lang="en-US" sz="2800" baseline="30000" dirty="0"/>
              <a:t>st</a:t>
            </a:r>
            <a:r>
              <a:rPr lang="en-US" sz="2800" dirty="0"/>
              <a:t> QM Certified course</a:t>
            </a:r>
          </a:p>
          <a:p>
            <a:r>
              <a:rPr lang="en-US" sz="2800" dirty="0"/>
              <a:t>2018: 1</a:t>
            </a:r>
            <a:r>
              <a:rPr lang="en-US" sz="2800" baseline="30000" dirty="0"/>
              <a:t>st</a:t>
            </a:r>
            <a:r>
              <a:rPr lang="en-US" sz="2800" dirty="0"/>
              <a:t> Improve Your Online Course</a:t>
            </a:r>
          </a:p>
          <a:p>
            <a:r>
              <a:rPr lang="en-US" sz="2800" dirty="0"/>
              <a:t>2018: YC Essential Reviews: 300/100</a:t>
            </a:r>
          </a:p>
          <a:p>
            <a:r>
              <a:rPr lang="en-US" sz="2800" dirty="0"/>
              <a:t>9 courses QM Certified</a:t>
            </a:r>
          </a:p>
        </p:txBody>
      </p:sp>
      <p:sp>
        <p:nvSpPr>
          <p:cNvPr id="2" name="Title 1"/>
          <p:cNvSpPr>
            <a:spLocks noGrp="1"/>
          </p:cNvSpPr>
          <p:nvPr>
            <p:ph type="title"/>
          </p:nvPr>
        </p:nvSpPr>
        <p:spPr>
          <a:xfrm>
            <a:off x="2008725" y="624110"/>
            <a:ext cx="8911686" cy="747490"/>
          </a:xfrm>
        </p:spPr>
        <p:txBody>
          <a:bodyPr>
            <a:normAutofit/>
          </a:bodyPr>
          <a:lstStyle/>
          <a:p>
            <a:r>
              <a:rPr lang="en-US" dirty="0"/>
              <a:t>History of QM@YC</a:t>
            </a:r>
          </a:p>
        </p:txBody>
      </p:sp>
      <p:pic>
        <p:nvPicPr>
          <p:cNvPr id="7" name="Picture 6"/>
          <p:cNvPicPr>
            <a:picLocks noChangeAspect="1"/>
          </p:cNvPicPr>
          <p:nvPr/>
        </p:nvPicPr>
        <p:blipFill rotWithShape="1">
          <a:blip r:embed="rId3"/>
          <a:srcRect l="5723" t="8737" r="8719"/>
          <a:stretch/>
        </p:blipFill>
        <p:spPr>
          <a:xfrm>
            <a:off x="8053754" y="568007"/>
            <a:ext cx="3604845" cy="2883876"/>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8534083" y="5303572"/>
            <a:ext cx="3657917" cy="1127858"/>
          </a:xfrm>
          <a:prstGeom prst="rect">
            <a:avLst/>
          </a:prstGeom>
        </p:spPr>
      </p:pic>
    </p:spTree>
    <p:extLst>
      <p:ext uri="{BB962C8B-B14F-4D97-AF65-F5344CB8AC3E}">
        <p14:creationId xmlns:p14="http://schemas.microsoft.com/office/powerpoint/2010/main" val="9683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1000"/>
                                        <p:tgtEl>
                                          <p:spTgt spid="3">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1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dissolve">
                                      <p:cBhvr>
                                        <p:cTn id="33" dur="1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dissolve">
                                      <p:cBhvr>
                                        <p:cTn id="38" dur="10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dissolve">
                                      <p:cBhvr>
                                        <p:cTn id="43" dur="10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dissolve">
                                      <p:cBhvr>
                                        <p:cTn id="4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9524" y="596739"/>
            <a:ext cx="8911687" cy="708659"/>
          </a:xfrm>
        </p:spPr>
        <p:txBody>
          <a:bodyPr>
            <a:normAutofit/>
          </a:bodyPr>
          <a:lstStyle/>
          <a:p>
            <a:r>
              <a:rPr lang="en-US" dirty="0"/>
              <a:t>QM@YC </a:t>
            </a:r>
            <a:r>
              <a:rPr lang="en-US" sz="2400" i="1" dirty="0"/>
              <a:t>Members</a:t>
            </a:r>
          </a:p>
        </p:txBody>
      </p:sp>
      <p:sp>
        <p:nvSpPr>
          <p:cNvPr id="4" name="Content Placeholder 3"/>
          <p:cNvSpPr>
            <a:spLocks noGrp="1"/>
          </p:cNvSpPr>
          <p:nvPr>
            <p:ph sz="half" idx="2"/>
          </p:nvPr>
        </p:nvSpPr>
        <p:spPr>
          <a:xfrm>
            <a:off x="2059524" y="1606139"/>
            <a:ext cx="6732785" cy="3225800"/>
          </a:xfrm>
        </p:spPr>
        <p:txBody>
          <a:bodyPr>
            <a:normAutofit/>
          </a:bodyPr>
          <a:lstStyle/>
          <a:p>
            <a:r>
              <a:rPr lang="en-US" sz="2800" dirty="0"/>
              <a:t>Who is involved?</a:t>
            </a:r>
          </a:p>
          <a:p>
            <a:pPr lvl="1">
              <a:tabLst>
                <a:tab pos="1319213" algn="l"/>
              </a:tabLst>
            </a:pPr>
            <a:r>
              <a:rPr lang="en-US" sz="2400" dirty="0"/>
              <a:t>131 	faculty and staff</a:t>
            </a:r>
          </a:p>
          <a:p>
            <a:pPr lvl="1">
              <a:tabLst>
                <a:tab pos="1355725" algn="l"/>
              </a:tabLst>
            </a:pPr>
            <a:r>
              <a:rPr lang="en-US" sz="2400" dirty="0"/>
              <a:t> 99 	completed training</a:t>
            </a:r>
          </a:p>
          <a:p>
            <a:pPr lvl="1">
              <a:tabLst>
                <a:tab pos="1355725" algn="l"/>
              </a:tabLst>
            </a:pPr>
            <a:r>
              <a:rPr lang="en-US" sz="2400" dirty="0"/>
              <a:t>  9 	Peer Reviewers</a:t>
            </a:r>
          </a:p>
          <a:p>
            <a:pPr lvl="1">
              <a:tabLst>
                <a:tab pos="1355725" algn="l"/>
              </a:tabLst>
            </a:pPr>
            <a:r>
              <a:rPr lang="en-US" sz="2400" dirty="0"/>
              <a:t>  2 	Master Reviewers</a:t>
            </a:r>
          </a:p>
          <a:p>
            <a:pPr lvl="1">
              <a:tabLst>
                <a:tab pos="1355725" algn="l"/>
              </a:tabLst>
            </a:pPr>
            <a:r>
              <a:rPr lang="en-US" sz="2400" dirty="0"/>
              <a:t>  3 	QM-Certified Workshop instructors</a:t>
            </a:r>
          </a:p>
          <a:p>
            <a:endParaRPr lang="en-US" sz="2800" dirty="0"/>
          </a:p>
        </p:txBody>
      </p:sp>
      <p:pic>
        <p:nvPicPr>
          <p:cNvPr id="5" name="Picture 4"/>
          <p:cNvPicPr>
            <a:picLocks noChangeAspect="1"/>
          </p:cNvPicPr>
          <p:nvPr/>
        </p:nvPicPr>
        <p:blipFill>
          <a:blip r:embed="rId3"/>
          <a:stretch>
            <a:fillRect/>
          </a:stretch>
        </p:blipFill>
        <p:spPr>
          <a:xfrm>
            <a:off x="7977650" y="626139"/>
            <a:ext cx="3526961" cy="333101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4"/>
          <a:stretch>
            <a:fillRect/>
          </a:stretch>
        </p:blipFill>
        <p:spPr>
          <a:xfrm>
            <a:off x="1485881" y="4997770"/>
            <a:ext cx="3657917" cy="1127858"/>
          </a:xfrm>
          <a:prstGeom prst="rect">
            <a:avLst/>
          </a:prstGeom>
        </p:spPr>
      </p:pic>
    </p:spTree>
    <p:extLst>
      <p:ext uri="{BB962C8B-B14F-4D97-AF65-F5344CB8AC3E}">
        <p14:creationId xmlns:p14="http://schemas.microsoft.com/office/powerpoint/2010/main" val="118780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1218</TotalTime>
  <Words>1007</Words>
  <Application>Microsoft Macintosh PowerPoint</Application>
  <PresentationFormat>Widescreen</PresentationFormat>
  <Paragraphs>139</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Century Gothic</vt:lpstr>
      <vt:lpstr>Handwriting - Dakota</vt:lpstr>
      <vt:lpstr>Mangal</vt:lpstr>
      <vt:lpstr>Times New Roman</vt:lpstr>
      <vt:lpstr>Wingdings 3</vt:lpstr>
      <vt:lpstr>Wisp</vt:lpstr>
      <vt:lpstr>Changing Perspectives in Quality Instruction: Quality Matters @ Yavapai College</vt:lpstr>
      <vt:lpstr>Today, we will:</vt:lpstr>
      <vt:lpstr>The QM Approach</vt:lpstr>
      <vt:lpstr>What is Quality Matters?</vt:lpstr>
      <vt:lpstr>What QM is NOT About…</vt:lpstr>
      <vt:lpstr>Online vs F2F: environment</vt:lpstr>
      <vt:lpstr>Online vs F2F: QM Standard 1.1</vt:lpstr>
      <vt:lpstr>History of QM@YC</vt:lpstr>
      <vt:lpstr>QM@YC Members</vt:lpstr>
      <vt:lpstr>Lessons Learned... </vt:lpstr>
      <vt:lpstr>Questions?   Thank you!</vt:lpstr>
    </vt:vector>
  </TitlesOfParts>
  <Company>Yavapai College</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QM@YC</dc:title>
  <dc:creator>Henning, Lindsay</dc:creator>
  <cp:lastModifiedBy>Lindsay Henning</cp:lastModifiedBy>
  <cp:revision>91</cp:revision>
  <dcterms:created xsi:type="dcterms:W3CDTF">2017-10-05T21:04:03Z</dcterms:created>
  <dcterms:modified xsi:type="dcterms:W3CDTF">2018-09-26T02:05:42Z</dcterms:modified>
</cp:coreProperties>
</file>