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22"/>
  </p:notesMasterIdLst>
  <p:sldIdLst>
    <p:sldId id="366" r:id="rId2"/>
    <p:sldId id="258" r:id="rId3"/>
    <p:sldId id="259" r:id="rId4"/>
    <p:sldId id="368" r:id="rId5"/>
    <p:sldId id="369" r:id="rId6"/>
    <p:sldId id="370" r:id="rId7"/>
    <p:sldId id="265" r:id="rId8"/>
    <p:sldId id="371" r:id="rId9"/>
    <p:sldId id="372" r:id="rId10"/>
    <p:sldId id="274" r:id="rId11"/>
    <p:sldId id="279" r:id="rId12"/>
    <p:sldId id="280" r:id="rId13"/>
    <p:sldId id="271" r:id="rId14"/>
    <p:sldId id="273" r:id="rId15"/>
    <p:sldId id="298" r:id="rId16"/>
    <p:sldId id="309" r:id="rId17"/>
    <p:sldId id="314" r:id="rId18"/>
    <p:sldId id="305" r:id="rId19"/>
    <p:sldId id="419" r:id="rId20"/>
    <p:sldId id="300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9057"/>
    <a:srgbClr val="404253"/>
    <a:srgbClr val="9CA4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0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1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38"/>
    </p:cViewPr>
  </p:sorterViewPr>
  <p:notesViewPr>
    <p:cSldViewPr snapToGrid="0" snapToObjects="1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67EB4-3537-1548-9F0F-FAA9A549797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8066-B72E-0540-8EBE-10F5C34BB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A34-CC53-4014-88B6-ECC61CAD44A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12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A34-CC53-4014-88B6-ECC61CAD44A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3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A34-CC53-4014-88B6-ECC61CAD44A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261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1A17-10DF-AD4C-AF73-89F49084B8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>
                <a:solidFill>
                  <a:srgbClr val="4649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12838-EFB8-014B-9489-FBAAE319C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6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9979-65C2-E240-BFF2-149A7E3F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328"/>
            <a:ext cx="10515600" cy="92456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3F022-C9C8-894F-8871-BC9A148B1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298357"/>
            <a:ext cx="10515600" cy="38786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16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6A66F0-4E89-CD4B-87A4-89096BCB4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1210963"/>
            <a:ext cx="2628900" cy="4966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46EBB6-60E6-C847-98B1-4D8F5870F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210961"/>
            <a:ext cx="7734300" cy="496600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716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3E36-A481-634C-8C87-1570EC800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9134"/>
            <a:ext cx="10515600" cy="601554"/>
          </a:xfrm>
        </p:spPr>
        <p:txBody>
          <a:bodyPr/>
          <a:lstStyle>
            <a:lvl1pPr>
              <a:defRPr>
                <a:solidFill>
                  <a:srgbClr val="4649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16E1-D011-164E-A94E-4E8F4DD56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5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B5D1D-476B-E94C-8156-9A4844875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AED0E3-6D79-9B4B-86CF-9C3215312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rgbClr val="464965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40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FCF0B-BB26-524A-86EF-7A8CF8F2B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224"/>
            <a:ext cx="10515600" cy="7886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4A6BF-22E7-5940-97C6-DABD1E10D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89868"/>
            <a:ext cx="5181600" cy="40870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269E9-D06A-3948-A47C-B499AC01B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89867"/>
            <a:ext cx="5181600" cy="40870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6382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1B903-6DED-1A46-B952-DC47C6799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129120"/>
            <a:ext cx="10515600" cy="11040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6EEB3-2D8E-C940-B0A0-8615C34E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28849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FD1458-C6DA-964B-9F2A-3672F8295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3DB67-F456-0B47-B96F-0943144B63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28849C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C9E10A-A680-5D44-A2FA-71B8CFB06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399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C1B0-2A55-9144-BE05-3EC70511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17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36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90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58DBC-BAA6-1E43-92D2-CC40588F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11529"/>
            <a:ext cx="3932237" cy="72374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8F4B5-9F82-9D49-B006-80475719E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11530"/>
            <a:ext cx="6172200" cy="435745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73D56-36EB-6B4C-885D-0207B7C52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0764"/>
            <a:ext cx="3932237" cy="350822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114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AE6D6-12E0-714E-AC22-F605ABC3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11529"/>
            <a:ext cx="3932237" cy="723746"/>
          </a:xfrm>
        </p:spPr>
        <p:txBody>
          <a:bodyPr anchor="b"/>
          <a:lstStyle>
            <a:lvl1pPr>
              <a:defRPr sz="2400" b="1" i="1">
                <a:solidFill>
                  <a:srgbClr val="28849C"/>
                </a:solidFill>
                <a:latin typeface="Athelas" panose="02000503000000020003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356F54-4D65-294C-B2DE-7D553FD01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33655"/>
            <a:ext cx="6172200" cy="452739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BA4643-51F6-764E-9C91-76EBAE512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60764"/>
            <a:ext cx="3932237" cy="350822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668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85001">
              <a:srgbClr val="AABE97"/>
            </a:gs>
            <a:gs pos="75001">
              <a:srgbClr val="CDD9C2"/>
            </a:gs>
            <a:gs pos="52000">
              <a:schemeClr val="accent6">
                <a:lumMod val="0"/>
                <a:lumOff val="100000"/>
              </a:schemeClr>
            </a:gs>
            <a:gs pos="100000">
              <a:srgbClr val="75955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0161DB-B1B3-3B4A-AB64-1C49FFA0D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65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588B6-3BC4-434E-98A7-C2B150C17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26974"/>
            <a:ext cx="10515600" cy="3643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62A4-E4DC-4E48-805B-81ACBF1FA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6EF76147-6920-D84A-8CDC-C1F87D79BB6B}" type="datetime1">
              <a:rPr lang="en-US" smtClean="0"/>
              <a:t>9/27/2018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AFE1C-98E1-B740-BE7C-350F2D3E1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3EFEA99-7451-4B41-B5B5-90BB9BAD335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12143913-3070-B147-BC1C-C8FF0BED6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8655" y="6405236"/>
            <a:ext cx="19546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 err="1">
                <a:solidFill>
                  <a:schemeClr val="bg1"/>
                </a:solidFill>
                <a:latin typeface="Impact" panose="020B0806030902050204" pitchFamily="34" charset="0"/>
                <a:ea typeface="American Typewriter Semibold" panose="02090604020004020304" pitchFamily="18" charset="77"/>
                <a:cs typeface="American Typewriter Semibold" panose="02090604020004020304" pitchFamily="18" charset="77"/>
              </a:rPr>
              <a:t>VerdeRiver.org</a:t>
            </a:r>
            <a:endParaRPr lang="en-US" altLang="en-US" sz="1600" b="0" dirty="0">
              <a:solidFill>
                <a:schemeClr val="bg1"/>
              </a:solidFill>
              <a:latin typeface="Impact" panose="020B0806030902050204" pitchFamily="34" charset="0"/>
              <a:ea typeface="American Typewriter Semibold" panose="02090604020004020304" pitchFamily="18" charset="77"/>
              <a:cs typeface="American Typewriter Semibold" panose="02090604020004020304" pitchFamily="18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32F9A6-9D56-9C4C-ADF6-C3E6CBEC9A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391" y="463034"/>
            <a:ext cx="3048000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5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46496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464965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464965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464965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64965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46496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A948F6-C275-4A6E-9EB8-88E1EC025E8D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1343" y="276837"/>
            <a:ext cx="4209313" cy="422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29A605-577D-41A1-9BBF-48060F19E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8E14CBB-12AD-4CB5-A1C5-CCA28943E307}"/>
              </a:ext>
            </a:extLst>
          </p:cNvPr>
          <p:cNvSpPr txBox="1">
            <a:spLocks/>
          </p:cNvSpPr>
          <p:nvPr/>
        </p:nvSpPr>
        <p:spPr>
          <a:xfrm>
            <a:off x="748633" y="4502487"/>
            <a:ext cx="10705431" cy="1999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rgbClr val="464965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rgbClr val="464965"/>
                </a:solidFill>
                <a:latin typeface="+mj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rgbClr val="464965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464965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rgbClr val="464965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i="1" dirty="0"/>
          </a:p>
          <a:p>
            <a:endParaRPr lang="en-US" i="1" dirty="0"/>
          </a:p>
          <a:p>
            <a:r>
              <a:rPr lang="en-US" sz="2667" dirty="0"/>
              <a:t>Max Wilson</a:t>
            </a:r>
          </a:p>
          <a:p>
            <a:r>
              <a:rPr lang="en-US" sz="2667" dirty="0"/>
              <a:t>Friends of the Verde River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2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B77C894-0FD4-4CE6-AB0C-9174C1ABF6CA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Local Solution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D3C0E0-48B5-4A28-84E4-5AF14AD19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CF81011-4DD9-4741-9E84-7317EA5CEA08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Origin, Values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actionable local solutions that work in the larger AZ water rights and water politics picture</a:t>
            </a:r>
          </a:p>
          <a:p>
            <a:r>
              <a:rPr lang="en-US" dirty="0"/>
              <a:t>Respect local economic, environmental and social values</a:t>
            </a:r>
          </a:p>
          <a:p>
            <a:r>
              <a:rPr lang="en-US" dirty="0"/>
              <a:t>Preserve property rights and individual water users’ autonomy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4A6EDC-5BCF-486C-8709-E5EB46EAB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0534EF-258D-4F07-B5A9-C387E36AA474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Origin,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collaboration and shared stewardship among water users and community members from different sectors</a:t>
            </a:r>
          </a:p>
          <a:p>
            <a:r>
              <a:rPr lang="en-US" dirty="0"/>
              <a:t>Focus on a positive, voluntary and proactive approach</a:t>
            </a:r>
          </a:p>
          <a:p>
            <a:r>
              <a:rPr lang="en-US" dirty="0"/>
              <a:t>Address underlying long-term issues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49507B-852F-464E-913B-CD259CA82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6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FFB423-3DE4-4E2F-91F2-815E89676701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03977" y="4934935"/>
            <a:ext cx="2823026" cy="1320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40915" y="3235072"/>
            <a:ext cx="3807211" cy="1044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asted-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3175" y="3281847"/>
            <a:ext cx="4036866" cy="11641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06466" y="4861046"/>
            <a:ext cx="4115542" cy="1394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2423610"/>
            <a:ext cx="2971800" cy="185623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Funders and Partners Include…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14BA84-265C-4665-B573-6BCC552EF6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7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124B62-3C28-41CA-BF0D-9C28655E6902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35" y="3666073"/>
            <a:ext cx="4584530" cy="257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37456" y="2159993"/>
            <a:ext cx="7389872" cy="1594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464965"/>
                </a:solidFill>
              </a:rPr>
              <a:t>Provides a mechanism for groundwater users to “offset” the impact of their groundwater pumping on the Verde River</a:t>
            </a:r>
          </a:p>
          <a:p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4782" y="806279"/>
            <a:ext cx="54996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dirty="0">
                <a:solidFill>
                  <a:srgbClr val="464965"/>
                </a:solidFill>
                <a:latin typeface="+mj-lt"/>
                <a:ea typeface="+mj-ea"/>
                <a:cs typeface="+mj-cs"/>
              </a:rPr>
              <a:t>What is the Verde River Exchange?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84" y="1744287"/>
            <a:ext cx="2441297" cy="24460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CD28B8-EB3D-43D6-99A9-69E78ACDD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24F3C00-1669-4BF9-8DF0-266ECD2B15F4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26" y="1198801"/>
            <a:ext cx="4534721" cy="4534721"/>
          </a:xfrm>
          <a:prstGeom prst="rect">
            <a:avLst/>
          </a:prstGeom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7" y="1198800"/>
            <a:ext cx="4534721" cy="4534721"/>
          </a:xfrm>
          <a:prstGeom prst="rect">
            <a:avLst/>
          </a:prstGeom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5126" y="485092"/>
            <a:ext cx="10515600" cy="6015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2016 Pilot Projects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C77EC9-2AFD-40CD-9D29-86F0C4DB21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B9A1B2D-74CB-441E-B3F3-9873402BB34D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85010" y="449619"/>
            <a:ext cx="10515600" cy="788645"/>
          </a:xfrm>
        </p:spPr>
        <p:txBody>
          <a:bodyPr/>
          <a:lstStyle/>
          <a:p>
            <a:pPr algn="ctr"/>
            <a:r>
              <a:rPr lang="en-US" dirty="0"/>
              <a:t>2017 Pilot Projects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09" y="1943100"/>
            <a:ext cx="5891646" cy="3927764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Water Offset Credit Buyers, 2017:</a:t>
            </a:r>
          </a:p>
          <a:p>
            <a:r>
              <a:rPr lang="en-US" dirty="0"/>
              <a:t>Caduceus Cellars/Merkin Vineyards</a:t>
            </a:r>
          </a:p>
          <a:p>
            <a:r>
              <a:rPr lang="en-US" dirty="0"/>
              <a:t>The Fish’s Garden</a:t>
            </a:r>
          </a:p>
          <a:p>
            <a:r>
              <a:rPr lang="en-US" dirty="0"/>
              <a:t>Page Springs Cellars &amp; Vineyards</a:t>
            </a:r>
          </a:p>
          <a:p>
            <a:r>
              <a:rPr lang="en-US" dirty="0"/>
              <a:t>Out of Africa Wildlife Park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EDC1FD-3450-460C-9F37-1A90C134A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CC0DBF-8A62-42D9-ABF7-EEA286FF9361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9EF72-4CFB-4E4A-BAD7-0CA442112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18089-C252-4AFF-AD61-6410DBCBBDA7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3997" y="2044042"/>
            <a:ext cx="5188530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64965"/>
                </a:solidFill>
              </a:rPr>
              <a:t>Increase number of projects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64965"/>
                </a:solidFill>
              </a:rPr>
              <a:t>Expand scope and duration of offsets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464965"/>
                </a:solidFill>
              </a:rPr>
              <a:t>Incentivize participation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3986" y="586217"/>
            <a:ext cx="9344025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400" dirty="0">
                <a:solidFill>
                  <a:srgbClr val="464965"/>
                </a:solidFill>
                <a:latin typeface="+mj-lt"/>
                <a:ea typeface="+mj-ea"/>
                <a:cs typeface="+mj-cs"/>
              </a:rPr>
              <a:t>Building our Program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732" y="5200599"/>
            <a:ext cx="1394764" cy="1400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816" y="2205842"/>
            <a:ext cx="4084298" cy="2723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49F69-5796-4227-B0EC-BF3D1F800C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8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8B4E8B-D486-44F4-9E60-3C87D5304849}"/>
              </a:ext>
            </a:extLst>
          </p:cNvPr>
          <p:cNvCxnSpPr>
            <a:cxnSpLocks/>
          </p:cNvCxnSpPr>
          <p:nvPr/>
        </p:nvCxnSpPr>
        <p:spPr>
          <a:xfrm flipV="1">
            <a:off x="3607266" y="1417740"/>
            <a:ext cx="0" cy="4521055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AF09A4-41C9-4AC7-8C85-58E9CF265420}"/>
              </a:ext>
            </a:extLst>
          </p:cNvPr>
          <p:cNvCxnSpPr>
            <a:cxnSpLocks/>
          </p:cNvCxnSpPr>
          <p:nvPr/>
        </p:nvCxnSpPr>
        <p:spPr>
          <a:xfrm>
            <a:off x="3566020" y="5893916"/>
            <a:ext cx="5753450" cy="0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BF5B615-93DB-451A-98D5-184095810B4C}"/>
              </a:ext>
            </a:extLst>
          </p:cNvPr>
          <p:cNvSpPr txBox="1"/>
          <p:nvPr/>
        </p:nvSpPr>
        <p:spPr>
          <a:xfrm rot="16200000">
            <a:off x="2307386" y="3152000"/>
            <a:ext cx="17858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Water</a:t>
            </a:r>
            <a:r>
              <a:rPr lang="en-US" dirty="0"/>
              <a:t> </a:t>
            </a:r>
            <a:r>
              <a:rPr lang="en-US" sz="3000" dirty="0"/>
              <a:t>Use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142F8F-CD9D-42E2-9F0C-18FD190EDD0C}"/>
              </a:ext>
            </a:extLst>
          </p:cNvPr>
          <p:cNvCxnSpPr>
            <a:cxnSpLocks/>
          </p:cNvCxnSpPr>
          <p:nvPr/>
        </p:nvCxnSpPr>
        <p:spPr>
          <a:xfrm flipV="1">
            <a:off x="4237458" y="1544424"/>
            <a:ext cx="3717084" cy="3769153"/>
          </a:xfrm>
          <a:prstGeom prst="straightConnector1">
            <a:avLst/>
          </a:prstGeom>
          <a:ln w="920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60E0797-EE71-4EAA-9A4E-F0003A477C5A}"/>
              </a:ext>
            </a:extLst>
          </p:cNvPr>
          <p:cNvSpPr/>
          <p:nvPr/>
        </p:nvSpPr>
        <p:spPr>
          <a:xfrm>
            <a:off x="5467350" y="3752850"/>
            <a:ext cx="304800" cy="2667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41530DC-01BD-4389-963D-BAB000BE91B5}"/>
              </a:ext>
            </a:extLst>
          </p:cNvPr>
          <p:cNvSpPr/>
          <p:nvPr/>
        </p:nvSpPr>
        <p:spPr>
          <a:xfrm>
            <a:off x="5629275" y="3560408"/>
            <a:ext cx="2647950" cy="925860"/>
          </a:xfrm>
          <a:custGeom>
            <a:avLst/>
            <a:gdLst>
              <a:gd name="connsiteX0" fmla="*/ 0 w 2352675"/>
              <a:gd name="connsiteY0" fmla="*/ 278167 h 754417"/>
              <a:gd name="connsiteX1" fmla="*/ 228600 w 2352675"/>
              <a:gd name="connsiteY1" fmla="*/ 106717 h 754417"/>
              <a:gd name="connsiteX2" fmla="*/ 476250 w 2352675"/>
              <a:gd name="connsiteY2" fmla="*/ 1942 h 754417"/>
              <a:gd name="connsiteX3" fmla="*/ 714375 w 2352675"/>
              <a:gd name="connsiteY3" fmla="*/ 59092 h 754417"/>
              <a:gd name="connsiteX4" fmla="*/ 1085850 w 2352675"/>
              <a:gd name="connsiteY4" fmla="*/ 297217 h 754417"/>
              <a:gd name="connsiteX5" fmla="*/ 1476375 w 2352675"/>
              <a:gd name="connsiteY5" fmla="*/ 554392 h 754417"/>
              <a:gd name="connsiteX6" fmla="*/ 1724025 w 2352675"/>
              <a:gd name="connsiteY6" fmla="*/ 687742 h 754417"/>
              <a:gd name="connsiteX7" fmla="*/ 1990725 w 2352675"/>
              <a:gd name="connsiteY7" fmla="*/ 735367 h 754417"/>
              <a:gd name="connsiteX8" fmla="*/ 2352675 w 2352675"/>
              <a:gd name="connsiteY8" fmla="*/ 754417 h 75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2675" h="754417">
                <a:moveTo>
                  <a:pt x="0" y="278167"/>
                </a:moveTo>
                <a:cubicBezTo>
                  <a:pt x="74612" y="215460"/>
                  <a:pt x="149225" y="152754"/>
                  <a:pt x="228600" y="106717"/>
                </a:cubicBezTo>
                <a:cubicBezTo>
                  <a:pt x="307975" y="60680"/>
                  <a:pt x="395288" y="9879"/>
                  <a:pt x="476250" y="1942"/>
                </a:cubicBezTo>
                <a:cubicBezTo>
                  <a:pt x="557212" y="-5995"/>
                  <a:pt x="612775" y="9880"/>
                  <a:pt x="714375" y="59092"/>
                </a:cubicBezTo>
                <a:cubicBezTo>
                  <a:pt x="815975" y="108304"/>
                  <a:pt x="1085850" y="297217"/>
                  <a:pt x="1085850" y="297217"/>
                </a:cubicBezTo>
                <a:cubicBezTo>
                  <a:pt x="1212850" y="379767"/>
                  <a:pt x="1370013" y="489305"/>
                  <a:pt x="1476375" y="554392"/>
                </a:cubicBezTo>
                <a:cubicBezTo>
                  <a:pt x="1582737" y="619479"/>
                  <a:pt x="1638300" y="657580"/>
                  <a:pt x="1724025" y="687742"/>
                </a:cubicBezTo>
                <a:cubicBezTo>
                  <a:pt x="1809750" y="717905"/>
                  <a:pt x="1885950" y="724254"/>
                  <a:pt x="1990725" y="735367"/>
                </a:cubicBezTo>
                <a:cubicBezTo>
                  <a:pt x="2095500" y="746480"/>
                  <a:pt x="2224087" y="750448"/>
                  <a:pt x="2352675" y="754417"/>
                </a:cubicBezTo>
              </a:path>
            </a:pathLst>
          </a:custGeom>
          <a:noFill/>
          <a:ln w="92075"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509BF4-50DF-464C-90E8-6A8317F4CED0}"/>
              </a:ext>
            </a:extLst>
          </p:cNvPr>
          <p:cNvSpPr txBox="1"/>
          <p:nvPr/>
        </p:nvSpPr>
        <p:spPr>
          <a:xfrm>
            <a:off x="4951103" y="5950978"/>
            <a:ext cx="2289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A7115-D161-4E2B-BD1D-0634E3BA8362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ADE24A-F11C-4062-B8E6-4D85394B4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7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3DEBB5C-ADBE-4FFD-B6EF-6CD7C92285DA}"/>
              </a:ext>
            </a:extLst>
          </p:cNvPr>
          <p:cNvCxnSpPr>
            <a:cxnSpLocks/>
          </p:cNvCxnSpPr>
          <p:nvPr/>
        </p:nvCxnSpPr>
        <p:spPr>
          <a:xfrm flipV="1">
            <a:off x="3607266" y="1417740"/>
            <a:ext cx="0" cy="4521055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29F0BA7-6876-4749-84A5-8753767C5311}"/>
              </a:ext>
            </a:extLst>
          </p:cNvPr>
          <p:cNvCxnSpPr>
            <a:cxnSpLocks/>
          </p:cNvCxnSpPr>
          <p:nvPr/>
        </p:nvCxnSpPr>
        <p:spPr>
          <a:xfrm>
            <a:off x="3566020" y="5893916"/>
            <a:ext cx="5753450" cy="0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0435DBA-A229-435D-857C-74ADB7591309}"/>
              </a:ext>
            </a:extLst>
          </p:cNvPr>
          <p:cNvSpPr txBox="1"/>
          <p:nvPr/>
        </p:nvSpPr>
        <p:spPr>
          <a:xfrm rot="16200000">
            <a:off x="2307386" y="3152000"/>
            <a:ext cx="17858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Water</a:t>
            </a:r>
            <a:r>
              <a:rPr lang="en-US" dirty="0"/>
              <a:t> </a:t>
            </a:r>
            <a:r>
              <a:rPr lang="en-US" sz="3000" dirty="0"/>
              <a:t>Use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D925991-04ED-446E-A38E-7BA25273AB3F}"/>
              </a:ext>
            </a:extLst>
          </p:cNvPr>
          <p:cNvCxnSpPr>
            <a:cxnSpLocks/>
          </p:cNvCxnSpPr>
          <p:nvPr/>
        </p:nvCxnSpPr>
        <p:spPr>
          <a:xfrm flipV="1">
            <a:off x="4237458" y="1544424"/>
            <a:ext cx="3717084" cy="3769153"/>
          </a:xfrm>
          <a:prstGeom prst="straightConnector1">
            <a:avLst/>
          </a:prstGeom>
          <a:ln w="920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0329463-49B9-48FC-8255-0A78E40ED16F}"/>
              </a:ext>
            </a:extLst>
          </p:cNvPr>
          <p:cNvSpPr/>
          <p:nvPr/>
        </p:nvSpPr>
        <p:spPr>
          <a:xfrm>
            <a:off x="5467350" y="3752850"/>
            <a:ext cx="304800" cy="2667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FCD86E6-9B7C-4AFC-8D8E-E08E2A7ECA14}"/>
              </a:ext>
            </a:extLst>
          </p:cNvPr>
          <p:cNvSpPr/>
          <p:nvPr/>
        </p:nvSpPr>
        <p:spPr>
          <a:xfrm>
            <a:off x="5619750" y="3238500"/>
            <a:ext cx="2628900" cy="647700"/>
          </a:xfrm>
          <a:custGeom>
            <a:avLst/>
            <a:gdLst>
              <a:gd name="connsiteX0" fmla="*/ 0 w 2647950"/>
              <a:gd name="connsiteY0" fmla="*/ 647700 h 647700"/>
              <a:gd name="connsiteX1" fmla="*/ 571500 w 2647950"/>
              <a:gd name="connsiteY1" fmla="*/ 323850 h 647700"/>
              <a:gd name="connsiteX2" fmla="*/ 1628775 w 2647950"/>
              <a:gd name="connsiteY2" fmla="*/ 95250 h 647700"/>
              <a:gd name="connsiteX3" fmla="*/ 2647950 w 2647950"/>
              <a:gd name="connsiteY3" fmla="*/ 0 h 64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950" h="647700">
                <a:moveTo>
                  <a:pt x="0" y="647700"/>
                </a:moveTo>
                <a:cubicBezTo>
                  <a:pt x="150019" y="531812"/>
                  <a:pt x="300038" y="415925"/>
                  <a:pt x="571500" y="323850"/>
                </a:cubicBezTo>
                <a:cubicBezTo>
                  <a:pt x="842963" y="231775"/>
                  <a:pt x="1282700" y="149225"/>
                  <a:pt x="1628775" y="95250"/>
                </a:cubicBezTo>
                <a:cubicBezTo>
                  <a:pt x="1974850" y="41275"/>
                  <a:pt x="2311400" y="20637"/>
                  <a:pt x="2647950" y="0"/>
                </a:cubicBezTo>
              </a:path>
            </a:pathLst>
          </a:custGeom>
          <a:noFill/>
          <a:ln w="92075">
            <a:prstDash val="sysDot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F98005-FB0F-4C4E-8CFE-BE69923CE4CF}"/>
              </a:ext>
            </a:extLst>
          </p:cNvPr>
          <p:cNvSpPr txBox="1"/>
          <p:nvPr/>
        </p:nvSpPr>
        <p:spPr>
          <a:xfrm>
            <a:off x="4951103" y="5950978"/>
            <a:ext cx="2289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Development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A9203B-F573-47DA-8B54-BD14B71E7FF3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2309DA-8F9E-45E6-A568-DB9782B92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5262" y="1664677"/>
            <a:ext cx="491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 you and final image.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355" y="105508"/>
            <a:ext cx="4519291" cy="4536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2906" y="4688340"/>
            <a:ext cx="7866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www.verderiverexchange.org</a:t>
            </a:r>
          </a:p>
        </p:txBody>
      </p:sp>
    </p:spTree>
    <p:extLst>
      <p:ext uri="{BB962C8B-B14F-4D97-AF65-F5344CB8AC3E}">
        <p14:creationId xmlns:p14="http://schemas.microsoft.com/office/powerpoint/2010/main" val="107763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28B4E8B-D486-44F4-9E60-3C87D5304849}"/>
              </a:ext>
            </a:extLst>
          </p:cNvPr>
          <p:cNvCxnSpPr>
            <a:cxnSpLocks/>
          </p:cNvCxnSpPr>
          <p:nvPr/>
        </p:nvCxnSpPr>
        <p:spPr>
          <a:xfrm flipV="1">
            <a:off x="3607266" y="1417740"/>
            <a:ext cx="0" cy="4521055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FAF09A4-41C9-4AC7-8C85-58E9CF265420}"/>
              </a:ext>
            </a:extLst>
          </p:cNvPr>
          <p:cNvCxnSpPr>
            <a:cxnSpLocks/>
          </p:cNvCxnSpPr>
          <p:nvPr/>
        </p:nvCxnSpPr>
        <p:spPr>
          <a:xfrm>
            <a:off x="3566020" y="5893916"/>
            <a:ext cx="5753450" cy="0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BF5B615-93DB-451A-98D5-184095810B4C}"/>
              </a:ext>
            </a:extLst>
          </p:cNvPr>
          <p:cNvSpPr txBox="1"/>
          <p:nvPr/>
        </p:nvSpPr>
        <p:spPr>
          <a:xfrm rot="16200000">
            <a:off x="2307386" y="3152000"/>
            <a:ext cx="17858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Water</a:t>
            </a:r>
            <a:r>
              <a:rPr lang="en-US" dirty="0"/>
              <a:t> </a:t>
            </a:r>
            <a:r>
              <a:rPr lang="en-US" sz="3000" dirty="0"/>
              <a:t>Use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1142F8F-CD9D-42E2-9F0C-18FD190EDD0C}"/>
              </a:ext>
            </a:extLst>
          </p:cNvPr>
          <p:cNvCxnSpPr>
            <a:cxnSpLocks/>
          </p:cNvCxnSpPr>
          <p:nvPr/>
        </p:nvCxnSpPr>
        <p:spPr>
          <a:xfrm flipV="1">
            <a:off x="4237458" y="1544424"/>
            <a:ext cx="3717084" cy="3769153"/>
          </a:xfrm>
          <a:prstGeom prst="straightConnector1">
            <a:avLst/>
          </a:prstGeom>
          <a:ln w="920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460E0797-EE71-4EAA-9A4E-F0003A477C5A}"/>
              </a:ext>
            </a:extLst>
          </p:cNvPr>
          <p:cNvSpPr/>
          <p:nvPr/>
        </p:nvSpPr>
        <p:spPr>
          <a:xfrm>
            <a:off x="5467350" y="3752850"/>
            <a:ext cx="304800" cy="26670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41530DC-01BD-4389-963D-BAB000BE91B5}"/>
              </a:ext>
            </a:extLst>
          </p:cNvPr>
          <p:cNvSpPr/>
          <p:nvPr/>
        </p:nvSpPr>
        <p:spPr>
          <a:xfrm>
            <a:off x="5629275" y="3560408"/>
            <a:ext cx="2647950" cy="925860"/>
          </a:xfrm>
          <a:custGeom>
            <a:avLst/>
            <a:gdLst>
              <a:gd name="connsiteX0" fmla="*/ 0 w 2352675"/>
              <a:gd name="connsiteY0" fmla="*/ 278167 h 754417"/>
              <a:gd name="connsiteX1" fmla="*/ 228600 w 2352675"/>
              <a:gd name="connsiteY1" fmla="*/ 106717 h 754417"/>
              <a:gd name="connsiteX2" fmla="*/ 476250 w 2352675"/>
              <a:gd name="connsiteY2" fmla="*/ 1942 h 754417"/>
              <a:gd name="connsiteX3" fmla="*/ 714375 w 2352675"/>
              <a:gd name="connsiteY3" fmla="*/ 59092 h 754417"/>
              <a:gd name="connsiteX4" fmla="*/ 1085850 w 2352675"/>
              <a:gd name="connsiteY4" fmla="*/ 297217 h 754417"/>
              <a:gd name="connsiteX5" fmla="*/ 1476375 w 2352675"/>
              <a:gd name="connsiteY5" fmla="*/ 554392 h 754417"/>
              <a:gd name="connsiteX6" fmla="*/ 1724025 w 2352675"/>
              <a:gd name="connsiteY6" fmla="*/ 687742 h 754417"/>
              <a:gd name="connsiteX7" fmla="*/ 1990725 w 2352675"/>
              <a:gd name="connsiteY7" fmla="*/ 735367 h 754417"/>
              <a:gd name="connsiteX8" fmla="*/ 2352675 w 2352675"/>
              <a:gd name="connsiteY8" fmla="*/ 754417 h 754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2675" h="754417">
                <a:moveTo>
                  <a:pt x="0" y="278167"/>
                </a:moveTo>
                <a:cubicBezTo>
                  <a:pt x="74612" y="215460"/>
                  <a:pt x="149225" y="152754"/>
                  <a:pt x="228600" y="106717"/>
                </a:cubicBezTo>
                <a:cubicBezTo>
                  <a:pt x="307975" y="60680"/>
                  <a:pt x="395288" y="9879"/>
                  <a:pt x="476250" y="1942"/>
                </a:cubicBezTo>
                <a:cubicBezTo>
                  <a:pt x="557212" y="-5995"/>
                  <a:pt x="612775" y="9880"/>
                  <a:pt x="714375" y="59092"/>
                </a:cubicBezTo>
                <a:cubicBezTo>
                  <a:pt x="815975" y="108304"/>
                  <a:pt x="1085850" y="297217"/>
                  <a:pt x="1085850" y="297217"/>
                </a:cubicBezTo>
                <a:cubicBezTo>
                  <a:pt x="1212850" y="379767"/>
                  <a:pt x="1370013" y="489305"/>
                  <a:pt x="1476375" y="554392"/>
                </a:cubicBezTo>
                <a:cubicBezTo>
                  <a:pt x="1582737" y="619479"/>
                  <a:pt x="1638300" y="657580"/>
                  <a:pt x="1724025" y="687742"/>
                </a:cubicBezTo>
                <a:cubicBezTo>
                  <a:pt x="1809750" y="717905"/>
                  <a:pt x="1885950" y="724254"/>
                  <a:pt x="1990725" y="735367"/>
                </a:cubicBezTo>
                <a:cubicBezTo>
                  <a:pt x="2095500" y="746480"/>
                  <a:pt x="2224087" y="750448"/>
                  <a:pt x="2352675" y="754417"/>
                </a:cubicBezTo>
              </a:path>
            </a:pathLst>
          </a:custGeom>
          <a:noFill/>
          <a:ln w="92075"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509BF4-50DF-464C-90E8-6A8317F4CED0}"/>
              </a:ext>
            </a:extLst>
          </p:cNvPr>
          <p:cNvSpPr txBox="1"/>
          <p:nvPr/>
        </p:nvSpPr>
        <p:spPr>
          <a:xfrm>
            <a:off x="4951103" y="5950978"/>
            <a:ext cx="228979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dirty="0"/>
              <a:t>Development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EA7115-D161-4E2B-BD1D-0634E3BA8362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ADE24A-F11C-4062-B8E6-4D85394B4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FF34A8-208D-4EB0-A041-56D7F2232B8D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4173"/>
            <a:ext cx="12192000" cy="4660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39350" y="6181725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Image: USGS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91BFE-34EA-4E23-A986-CEF76E472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15A8D97-B26A-4DF1-A249-6940830E86B7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12192000" cy="4691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ADA439-FF4D-458E-94F6-9CE3039CE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4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A0D2DB-226D-4F81-999A-47989629582B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3782"/>
            <a:ext cx="12192000" cy="4670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979CB7-7141-4F19-AF15-DFF97E7F5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DC7ADC-611E-434E-9EB6-E289015F8CD7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40" y="0"/>
            <a:ext cx="59893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923" y="2696310"/>
            <a:ext cx="2848708" cy="646327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3600" dirty="0">
                <a:solidFill>
                  <a:prstClr val="black"/>
                </a:solidFill>
              </a:rPr>
              <a:t>Arizona AMAs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29852" y="6141545"/>
            <a:ext cx="1743075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914354"/>
            <a:r>
              <a:rPr lang="en-US" sz="1900" i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Data: ADWR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13DE1-385F-496F-811E-BC76069AD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1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F753F0A-A2E0-4394-B3A0-3DEF5667796E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24216" y="988142"/>
            <a:ext cx="2035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1950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D6EFAA-489E-4DB6-BBBF-BACCFE1BE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5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C0B2C9B-8D8F-40A3-8236-1124A9B6A78A}"/>
              </a:ext>
            </a:extLst>
          </p:cNvPr>
          <p:cNvSpPr/>
          <p:nvPr/>
        </p:nvSpPr>
        <p:spPr>
          <a:xfrm>
            <a:off x="587229" y="276837"/>
            <a:ext cx="3624044" cy="1090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24216" y="988142"/>
            <a:ext cx="2035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2328AA-2BD4-4883-8696-5E064FEB0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0" y="367835"/>
            <a:ext cx="2162457" cy="7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2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riends Wide Form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iendsStandardFormatPPTemplate_June2018  -  Compatibility Mode" id="{2DFD486F-2196-4BC1-A819-6FF324CE8BD9}" vid="{141469B2-55FD-42AB-9529-37FA4DAE0F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192</Words>
  <Application>Microsoft Office PowerPoint</Application>
  <PresentationFormat>Widescreen</PresentationFormat>
  <Paragraphs>44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American Typewriter Semibold</vt:lpstr>
      <vt:lpstr>Arial</vt:lpstr>
      <vt:lpstr>Athelas</vt:lpstr>
      <vt:lpstr>Calibri</vt:lpstr>
      <vt:lpstr>Impact</vt:lpstr>
      <vt:lpstr>Verdana</vt:lpstr>
      <vt:lpstr>Friends Wide Format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 a Local Solution</vt:lpstr>
      <vt:lpstr>Program Origin, Values</vt:lpstr>
      <vt:lpstr>Program Origin, Values</vt:lpstr>
      <vt:lpstr>Funders and Partners Include…</vt:lpstr>
      <vt:lpstr>PowerPoint Presentation</vt:lpstr>
      <vt:lpstr>2016 Pilot Projects</vt:lpstr>
      <vt:lpstr>2017 Pilot Projects</vt:lpstr>
      <vt:lpstr>What’s Next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Karon Leigh</dc:creator>
  <cp:lastModifiedBy>Max Wilson</cp:lastModifiedBy>
  <cp:revision>28</cp:revision>
  <dcterms:created xsi:type="dcterms:W3CDTF">2018-06-21T17:48:34Z</dcterms:created>
  <dcterms:modified xsi:type="dcterms:W3CDTF">2018-09-28T00:35:10Z</dcterms:modified>
</cp:coreProperties>
</file>